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ream Avenue" charset="1" panose="02000503000000020004"/>
      <p:regular r:id="rId18"/>
    </p:embeddedFont>
    <p:embeddedFont>
      <p:font typeface="DM Sans Bold" charset="1" panose="00000000000000000000"/>
      <p:regular r:id="rId19"/>
    </p:embeddedFont>
    <p:embeddedFont>
      <p:font typeface="DM San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grpSp>
        <p:nvGrpSpPr>
          <p:cNvPr name="Group 2" id="2"/>
          <p:cNvGrpSpPr/>
          <p:nvPr/>
        </p:nvGrpSpPr>
        <p:grpSpPr>
          <a:xfrm rot="0">
            <a:off x="4745864" y="6191315"/>
            <a:ext cx="12513436" cy="1150725"/>
            <a:chOff x="0" y="0"/>
            <a:chExt cx="4005975" cy="368386"/>
          </a:xfrm>
        </p:grpSpPr>
        <p:sp>
          <p:nvSpPr>
            <p:cNvPr name="Freeform 3" id="3"/>
            <p:cNvSpPr/>
            <p:nvPr/>
          </p:nvSpPr>
          <p:spPr>
            <a:xfrm flipH="false" flipV="false" rot="0">
              <a:off x="0" y="0"/>
              <a:ext cx="4005975" cy="368386"/>
            </a:xfrm>
            <a:custGeom>
              <a:avLst/>
              <a:gdLst/>
              <a:ahLst/>
              <a:cxnLst/>
              <a:rect r="r" b="b" t="t" l="l"/>
              <a:pathLst>
                <a:path h="368386" w="4005975">
                  <a:moveTo>
                    <a:pt x="11755" y="0"/>
                  </a:moveTo>
                  <a:lnTo>
                    <a:pt x="3994220" y="0"/>
                  </a:lnTo>
                  <a:cubicBezTo>
                    <a:pt x="4000712" y="0"/>
                    <a:pt x="4005975" y="5263"/>
                    <a:pt x="4005975" y="11755"/>
                  </a:cubicBezTo>
                  <a:lnTo>
                    <a:pt x="4005975" y="356631"/>
                  </a:lnTo>
                  <a:cubicBezTo>
                    <a:pt x="4005975" y="363123"/>
                    <a:pt x="4000712" y="368386"/>
                    <a:pt x="3994220" y="368386"/>
                  </a:cubicBezTo>
                  <a:lnTo>
                    <a:pt x="11755" y="368386"/>
                  </a:lnTo>
                  <a:cubicBezTo>
                    <a:pt x="5263" y="368386"/>
                    <a:pt x="0" y="363123"/>
                    <a:pt x="0" y="356631"/>
                  </a:cubicBezTo>
                  <a:lnTo>
                    <a:pt x="0" y="11755"/>
                  </a:lnTo>
                  <a:cubicBezTo>
                    <a:pt x="0" y="5263"/>
                    <a:pt x="5263" y="0"/>
                    <a:pt x="11755" y="0"/>
                  </a:cubicBezTo>
                  <a:close/>
                </a:path>
              </a:pathLst>
            </a:custGeom>
            <a:solidFill>
              <a:srgbClr val="172ABC"/>
            </a:solidFill>
          </p:spPr>
        </p:sp>
        <p:sp>
          <p:nvSpPr>
            <p:cNvPr name="TextBox 4" id="4"/>
            <p:cNvSpPr txBox="true"/>
            <p:nvPr/>
          </p:nvSpPr>
          <p:spPr>
            <a:xfrm>
              <a:off x="0" y="-38100"/>
              <a:ext cx="4005975" cy="40648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745864" y="7681258"/>
            <a:ext cx="12513436" cy="1182141"/>
            <a:chOff x="0" y="0"/>
            <a:chExt cx="4005975" cy="378444"/>
          </a:xfrm>
        </p:grpSpPr>
        <p:sp>
          <p:nvSpPr>
            <p:cNvPr name="Freeform 6" id="6"/>
            <p:cNvSpPr/>
            <p:nvPr/>
          </p:nvSpPr>
          <p:spPr>
            <a:xfrm flipH="false" flipV="false" rot="0">
              <a:off x="0" y="0"/>
              <a:ext cx="4005975" cy="378444"/>
            </a:xfrm>
            <a:custGeom>
              <a:avLst/>
              <a:gdLst/>
              <a:ahLst/>
              <a:cxnLst/>
              <a:rect r="r" b="b" t="t" l="l"/>
              <a:pathLst>
                <a:path h="378444" w="4005975">
                  <a:moveTo>
                    <a:pt x="11755" y="0"/>
                  </a:moveTo>
                  <a:lnTo>
                    <a:pt x="3994220" y="0"/>
                  </a:lnTo>
                  <a:cubicBezTo>
                    <a:pt x="4000712" y="0"/>
                    <a:pt x="4005975" y="5263"/>
                    <a:pt x="4005975" y="11755"/>
                  </a:cubicBezTo>
                  <a:lnTo>
                    <a:pt x="4005975" y="366688"/>
                  </a:lnTo>
                  <a:cubicBezTo>
                    <a:pt x="4005975" y="373181"/>
                    <a:pt x="4000712" y="378444"/>
                    <a:pt x="3994220" y="378444"/>
                  </a:cubicBezTo>
                  <a:lnTo>
                    <a:pt x="11755" y="378444"/>
                  </a:lnTo>
                  <a:cubicBezTo>
                    <a:pt x="5263" y="378444"/>
                    <a:pt x="0" y="373181"/>
                    <a:pt x="0" y="366688"/>
                  </a:cubicBezTo>
                  <a:lnTo>
                    <a:pt x="0" y="11755"/>
                  </a:lnTo>
                  <a:cubicBezTo>
                    <a:pt x="0" y="5263"/>
                    <a:pt x="5263" y="0"/>
                    <a:pt x="11755" y="0"/>
                  </a:cubicBezTo>
                  <a:close/>
                </a:path>
              </a:pathLst>
            </a:custGeom>
            <a:solidFill>
              <a:srgbClr val="172ABC"/>
            </a:solidFill>
          </p:spPr>
        </p:sp>
        <p:sp>
          <p:nvSpPr>
            <p:cNvPr name="TextBox 7" id="7"/>
            <p:cNvSpPr txBox="true"/>
            <p:nvPr/>
          </p:nvSpPr>
          <p:spPr>
            <a:xfrm>
              <a:off x="0" y="-38100"/>
              <a:ext cx="4005975" cy="41654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5634002"/>
            <a:ext cx="3229397" cy="3229397"/>
          </a:xfrm>
          <a:custGeom>
            <a:avLst/>
            <a:gdLst/>
            <a:ahLst/>
            <a:cxnLst/>
            <a:rect r="r" b="b" t="t" l="l"/>
            <a:pathLst>
              <a:path h="3229397" w="3229397">
                <a:moveTo>
                  <a:pt x="0" y="0"/>
                </a:moveTo>
                <a:lnTo>
                  <a:pt x="3229397" y="0"/>
                </a:lnTo>
                <a:lnTo>
                  <a:pt x="3229397" y="3229397"/>
                </a:lnTo>
                <a:lnTo>
                  <a:pt x="0" y="3229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228558" y="808598"/>
            <a:ext cx="9830885" cy="1832649"/>
          </a:xfrm>
          <a:prstGeom prst="rect">
            <a:avLst/>
          </a:prstGeom>
        </p:spPr>
        <p:txBody>
          <a:bodyPr anchor="t" rtlCol="false" tIns="0" lIns="0" bIns="0" rIns="0">
            <a:spAutoFit/>
          </a:bodyPr>
          <a:lstStyle/>
          <a:p>
            <a:pPr algn="ctr">
              <a:lnSpc>
                <a:spcPts val="2412"/>
              </a:lnSpc>
            </a:pPr>
            <a:r>
              <a:rPr lang="en-US" sz="1723">
                <a:solidFill>
                  <a:srgbClr val="FFFFFF"/>
                </a:solidFill>
                <a:latin typeface="Dream Avenue"/>
                <a:ea typeface="Dream Avenue"/>
                <a:cs typeface="Dream Avenue"/>
                <a:sym typeface="Dream Avenue"/>
              </a:rPr>
              <a:t>НАЦІОНАЛЬНИЙ ТЕХНІЧНИЙ УНІВЕРСИТЕТ УКРАЇНИ</a:t>
            </a:r>
          </a:p>
          <a:p>
            <a:pPr algn="ctr">
              <a:lnSpc>
                <a:spcPts val="2412"/>
              </a:lnSpc>
            </a:pPr>
            <a:r>
              <a:rPr lang="en-US" sz="1723">
                <a:solidFill>
                  <a:srgbClr val="FFFFFF"/>
                </a:solidFill>
                <a:latin typeface="Dream Avenue"/>
                <a:ea typeface="Dream Avenue"/>
                <a:cs typeface="Dream Avenue"/>
                <a:sym typeface="Dream Avenue"/>
              </a:rPr>
              <a:t>«КИЇВСЬКИЙ ПОЛІТЕХНІЧНИЙ ІНСТИТУТ</a:t>
            </a:r>
          </a:p>
          <a:p>
            <a:pPr algn="ctr">
              <a:lnSpc>
                <a:spcPts val="2412"/>
              </a:lnSpc>
            </a:pPr>
            <a:r>
              <a:rPr lang="en-US" sz="1723">
                <a:solidFill>
                  <a:srgbClr val="FFFFFF"/>
                </a:solidFill>
                <a:latin typeface="Dream Avenue"/>
                <a:ea typeface="Dream Avenue"/>
                <a:cs typeface="Dream Avenue"/>
                <a:sym typeface="Dream Avenue"/>
              </a:rPr>
              <a:t> імені ІГОРЯ СІКОРСЬКОГО»</a:t>
            </a:r>
          </a:p>
          <a:p>
            <a:pPr algn="ctr">
              <a:lnSpc>
                <a:spcPts val="2412"/>
              </a:lnSpc>
            </a:pPr>
            <a:r>
              <a:rPr lang="en-US" sz="1723">
                <a:solidFill>
                  <a:srgbClr val="FFFFFF"/>
                </a:solidFill>
                <a:latin typeface="Dream Avenue"/>
                <a:ea typeface="Dream Avenue"/>
                <a:cs typeface="Dream Avenue"/>
                <a:sym typeface="Dream Avenue"/>
              </a:rPr>
              <a:t>ПРИЛАДОБУДІВНИЙ ФАКУЛЬТЕТ</a:t>
            </a:r>
          </a:p>
          <a:p>
            <a:pPr algn="ctr">
              <a:lnSpc>
                <a:spcPts val="2412"/>
              </a:lnSpc>
            </a:pPr>
            <a:r>
              <a:rPr lang="en-US" sz="1723">
                <a:solidFill>
                  <a:srgbClr val="FFFFFF"/>
                </a:solidFill>
                <a:latin typeface="Dream Avenue"/>
                <a:ea typeface="Dream Avenue"/>
                <a:cs typeface="Dream Avenue"/>
                <a:sym typeface="Dream Avenue"/>
              </a:rPr>
              <a:t>Кафедра комп’ютерно-інтегрованих оптичних та навігаційних систем</a:t>
            </a:r>
          </a:p>
          <a:p>
            <a:pPr algn="ctr">
              <a:lnSpc>
                <a:spcPts val="2412"/>
              </a:lnSpc>
            </a:pPr>
          </a:p>
        </p:txBody>
      </p:sp>
      <p:sp>
        <p:nvSpPr>
          <p:cNvPr name="TextBox 10" id="10"/>
          <p:cNvSpPr txBox="true"/>
          <p:nvPr/>
        </p:nvSpPr>
        <p:spPr>
          <a:xfrm rot="0">
            <a:off x="1475339" y="3803297"/>
            <a:ext cx="15337322" cy="1154430"/>
          </a:xfrm>
          <a:prstGeom prst="rect">
            <a:avLst/>
          </a:prstGeom>
        </p:spPr>
        <p:txBody>
          <a:bodyPr anchor="t" rtlCol="false" tIns="0" lIns="0" bIns="0" rIns="0">
            <a:spAutoFit/>
          </a:bodyPr>
          <a:lstStyle/>
          <a:p>
            <a:pPr algn="ctr">
              <a:lnSpc>
                <a:spcPts val="4620"/>
              </a:lnSpc>
            </a:pPr>
            <a:r>
              <a:rPr lang="en-US" sz="3300">
                <a:solidFill>
                  <a:srgbClr val="FFFFFF"/>
                </a:solidFill>
                <a:latin typeface="Dream Avenue"/>
                <a:ea typeface="Dream Avenue"/>
                <a:cs typeface="Dream Avenue"/>
                <a:sym typeface="Dream Avenue"/>
              </a:rPr>
              <a:t>ТЕМА БАКАЛАВРСЬКОГО ПРОЄКТУ: </a:t>
            </a:r>
          </a:p>
          <a:p>
            <a:pPr algn="ctr">
              <a:lnSpc>
                <a:spcPts val="4620"/>
              </a:lnSpc>
            </a:pPr>
            <a:r>
              <a:rPr lang="en-US" sz="3300">
                <a:solidFill>
                  <a:srgbClr val="FFFFFF"/>
                </a:solidFill>
                <a:latin typeface="Dream Avenue"/>
                <a:ea typeface="Dream Avenue"/>
                <a:cs typeface="Dream Avenue"/>
                <a:sym typeface="Dream Avenue"/>
              </a:rPr>
              <a:t>“СИСТЕМА ВІЗУАЛІЗАЦІЇ КУТІВ ПОВОРОТУ ОБ'ЄКТА”</a:t>
            </a:r>
          </a:p>
        </p:txBody>
      </p:sp>
      <p:sp>
        <p:nvSpPr>
          <p:cNvPr name="TextBox 11" id="11"/>
          <p:cNvSpPr txBox="true"/>
          <p:nvPr/>
        </p:nvSpPr>
        <p:spPr>
          <a:xfrm rot="0">
            <a:off x="4935220" y="6286594"/>
            <a:ext cx="4091540" cy="861235"/>
          </a:xfrm>
          <a:prstGeom prst="rect">
            <a:avLst/>
          </a:prstGeom>
        </p:spPr>
        <p:txBody>
          <a:bodyPr anchor="t" rtlCol="false" tIns="0" lIns="0" bIns="0" rIns="0">
            <a:spAutoFit/>
          </a:bodyPr>
          <a:lstStyle/>
          <a:p>
            <a:pPr algn="l">
              <a:lnSpc>
                <a:spcPts val="3455"/>
              </a:lnSpc>
            </a:pPr>
            <a:r>
              <a:rPr lang="en-US" sz="2468" b="true">
                <a:solidFill>
                  <a:srgbClr val="FFFFFF"/>
                </a:solidFill>
                <a:latin typeface="DM Sans Bold"/>
                <a:ea typeface="DM Sans Bold"/>
                <a:cs typeface="DM Sans Bold"/>
                <a:sym typeface="DM Sans Bold"/>
              </a:rPr>
              <a:t>Бакалавр:</a:t>
            </a:r>
          </a:p>
          <a:p>
            <a:pPr algn="l">
              <a:lnSpc>
                <a:spcPts val="3455"/>
              </a:lnSpc>
            </a:pPr>
            <a:r>
              <a:rPr lang="en-US" sz="2468" b="true">
                <a:solidFill>
                  <a:srgbClr val="FFFFFF"/>
                </a:solidFill>
                <a:latin typeface="DM Sans Bold"/>
                <a:ea typeface="DM Sans Bold"/>
                <a:cs typeface="DM Sans Bold"/>
                <a:sym typeface="DM Sans Bold"/>
              </a:rPr>
              <a:t>Студент групи ПГ-11</a:t>
            </a:r>
          </a:p>
        </p:txBody>
      </p:sp>
      <p:sp>
        <p:nvSpPr>
          <p:cNvPr name="TextBox 12" id="12"/>
          <p:cNvSpPr txBox="true"/>
          <p:nvPr/>
        </p:nvSpPr>
        <p:spPr>
          <a:xfrm rot="0">
            <a:off x="4935220" y="7776537"/>
            <a:ext cx="6067362" cy="861235"/>
          </a:xfrm>
          <a:prstGeom prst="rect">
            <a:avLst/>
          </a:prstGeom>
        </p:spPr>
        <p:txBody>
          <a:bodyPr anchor="t" rtlCol="false" tIns="0" lIns="0" bIns="0" rIns="0">
            <a:spAutoFit/>
          </a:bodyPr>
          <a:lstStyle/>
          <a:p>
            <a:pPr algn="l">
              <a:lnSpc>
                <a:spcPts val="3455"/>
              </a:lnSpc>
            </a:pPr>
            <a:r>
              <a:rPr lang="en-US" sz="2468" b="true">
                <a:solidFill>
                  <a:srgbClr val="FFFFFF"/>
                </a:solidFill>
                <a:latin typeface="DM Sans Bold"/>
                <a:ea typeface="DM Sans Bold"/>
                <a:cs typeface="DM Sans Bold"/>
                <a:sym typeface="DM Sans Bold"/>
              </a:rPr>
              <a:t>Науковий керівник:</a:t>
            </a:r>
          </a:p>
          <a:p>
            <a:pPr algn="l">
              <a:lnSpc>
                <a:spcPts val="3455"/>
              </a:lnSpc>
            </a:pPr>
            <a:r>
              <a:rPr lang="en-US" sz="2468" b="true">
                <a:solidFill>
                  <a:srgbClr val="FFFFFF"/>
                </a:solidFill>
                <a:latin typeface="DM Sans Bold"/>
                <a:ea typeface="DM Sans Bold"/>
                <a:cs typeface="DM Sans Bold"/>
                <a:sym typeface="DM Sans Bold"/>
              </a:rPr>
              <a:t>К.т.н., доцент </a:t>
            </a:r>
          </a:p>
        </p:txBody>
      </p:sp>
      <p:sp>
        <p:nvSpPr>
          <p:cNvPr name="TextBox 13" id="13"/>
          <p:cNvSpPr txBox="true"/>
          <p:nvPr/>
        </p:nvSpPr>
        <p:spPr>
          <a:xfrm rot="0">
            <a:off x="12638419" y="8214687"/>
            <a:ext cx="4091540" cy="423085"/>
          </a:xfrm>
          <a:prstGeom prst="rect">
            <a:avLst/>
          </a:prstGeom>
        </p:spPr>
        <p:txBody>
          <a:bodyPr anchor="t" rtlCol="false" tIns="0" lIns="0" bIns="0" rIns="0">
            <a:spAutoFit/>
          </a:bodyPr>
          <a:lstStyle/>
          <a:p>
            <a:pPr algn="l">
              <a:lnSpc>
                <a:spcPts val="3455"/>
              </a:lnSpc>
            </a:pPr>
            <a:r>
              <a:rPr lang="en-US" sz="2468" b="true">
                <a:solidFill>
                  <a:srgbClr val="FFFFFF"/>
                </a:solidFill>
                <a:latin typeface="DM Sans Bold"/>
                <a:ea typeface="DM Sans Bold"/>
                <a:cs typeface="DM Sans Bold"/>
                <a:sym typeface="DM Sans Bold"/>
              </a:rPr>
              <a:t>Цибульник С.О.</a:t>
            </a:r>
          </a:p>
        </p:txBody>
      </p:sp>
      <p:sp>
        <p:nvSpPr>
          <p:cNvPr name="TextBox 14" id="14"/>
          <p:cNvSpPr txBox="true"/>
          <p:nvPr/>
        </p:nvSpPr>
        <p:spPr>
          <a:xfrm rot="0">
            <a:off x="10457873" y="6724744"/>
            <a:ext cx="6272087" cy="423085"/>
          </a:xfrm>
          <a:prstGeom prst="rect">
            <a:avLst/>
          </a:prstGeom>
        </p:spPr>
        <p:txBody>
          <a:bodyPr anchor="t" rtlCol="false" tIns="0" lIns="0" bIns="0" rIns="0">
            <a:spAutoFit/>
          </a:bodyPr>
          <a:lstStyle/>
          <a:p>
            <a:pPr algn="l">
              <a:lnSpc>
                <a:spcPts val="3455"/>
              </a:lnSpc>
            </a:pPr>
            <a:r>
              <a:rPr lang="en-US" sz="2468" b="true">
                <a:solidFill>
                  <a:srgbClr val="FFFFFF"/>
                </a:solidFill>
                <a:latin typeface="DM Sans Bold"/>
                <a:ea typeface="DM Sans Bold"/>
                <a:cs typeface="DM Sans Bold"/>
                <a:sym typeface="DM Sans Bold"/>
              </a:rPr>
              <a:t>Миколайчук Володимир Ігорович</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10</a:t>
            </a:r>
          </a:p>
        </p:txBody>
      </p:sp>
      <p:sp>
        <p:nvSpPr>
          <p:cNvPr name="AutoShape 3" id="3"/>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1028700" y="1657531"/>
            <a:ext cx="7530877" cy="6118838"/>
          </a:xfrm>
          <a:custGeom>
            <a:avLst/>
            <a:gdLst/>
            <a:ahLst/>
            <a:cxnLst/>
            <a:rect r="r" b="b" t="t" l="l"/>
            <a:pathLst>
              <a:path h="6118838" w="7530877">
                <a:moveTo>
                  <a:pt x="0" y="0"/>
                </a:moveTo>
                <a:lnTo>
                  <a:pt x="7530877" y="0"/>
                </a:lnTo>
                <a:lnTo>
                  <a:pt x="7530877" y="6118838"/>
                </a:lnTo>
                <a:lnTo>
                  <a:pt x="0" y="6118838"/>
                </a:lnTo>
                <a:lnTo>
                  <a:pt x="0" y="0"/>
                </a:lnTo>
                <a:close/>
              </a:path>
            </a:pathLst>
          </a:custGeom>
          <a:blipFill>
            <a:blip r:embed="rId2"/>
            <a:stretch>
              <a:fillRect l="0" t="0" r="0" b="0"/>
            </a:stretch>
          </a:blipFill>
        </p:spPr>
      </p:sp>
      <p:grpSp>
        <p:nvGrpSpPr>
          <p:cNvPr name="Group 5" id="5"/>
          <p:cNvGrpSpPr/>
          <p:nvPr/>
        </p:nvGrpSpPr>
        <p:grpSpPr>
          <a:xfrm rot="0">
            <a:off x="2179468" y="8109744"/>
            <a:ext cx="4798471" cy="652430"/>
            <a:chOff x="0" y="0"/>
            <a:chExt cx="2988976" cy="406400"/>
          </a:xfrm>
        </p:grpSpPr>
        <p:sp>
          <p:nvSpPr>
            <p:cNvPr name="Freeform 6" id="6"/>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7" id="7"/>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Таблиця вимірювань</a:t>
              </a:r>
            </a:p>
          </p:txBody>
        </p:sp>
      </p:grpSp>
      <p:sp>
        <p:nvSpPr>
          <p:cNvPr name="Freeform 8" id="8"/>
          <p:cNvSpPr/>
          <p:nvPr/>
        </p:nvSpPr>
        <p:spPr>
          <a:xfrm flipH="false" flipV="false" rot="0">
            <a:off x="9144000" y="1657531"/>
            <a:ext cx="8381879" cy="6013998"/>
          </a:xfrm>
          <a:custGeom>
            <a:avLst/>
            <a:gdLst/>
            <a:ahLst/>
            <a:cxnLst/>
            <a:rect r="r" b="b" t="t" l="l"/>
            <a:pathLst>
              <a:path h="6013998" w="8381879">
                <a:moveTo>
                  <a:pt x="0" y="0"/>
                </a:moveTo>
                <a:lnTo>
                  <a:pt x="8381879" y="0"/>
                </a:lnTo>
                <a:lnTo>
                  <a:pt x="8381879" y="6013998"/>
                </a:lnTo>
                <a:lnTo>
                  <a:pt x="0" y="6013998"/>
                </a:lnTo>
                <a:lnTo>
                  <a:pt x="0" y="0"/>
                </a:lnTo>
                <a:close/>
              </a:path>
            </a:pathLst>
          </a:custGeom>
          <a:blipFill>
            <a:blip r:embed="rId3"/>
            <a:stretch>
              <a:fillRect l="0" t="0" r="0" b="0"/>
            </a:stretch>
          </a:blipFill>
        </p:spPr>
      </p:sp>
      <p:sp>
        <p:nvSpPr>
          <p:cNvPr name="TextBox 9" id="9"/>
          <p:cNvSpPr txBox="true"/>
          <p:nvPr/>
        </p:nvSpPr>
        <p:spPr>
          <a:xfrm rot="0">
            <a:off x="2911553" y="202575"/>
            <a:ext cx="12464893" cy="1119816"/>
          </a:xfrm>
          <a:prstGeom prst="rect">
            <a:avLst/>
          </a:prstGeom>
        </p:spPr>
        <p:txBody>
          <a:bodyPr anchor="t" rtlCol="false" tIns="0" lIns="0" bIns="0" rIns="0">
            <a:spAutoFit/>
          </a:bodyPr>
          <a:lstStyle/>
          <a:p>
            <a:pPr algn="ctr">
              <a:lnSpc>
                <a:spcPts val="9152"/>
              </a:lnSpc>
            </a:pPr>
            <a:r>
              <a:rPr lang="en-US" sz="6537">
                <a:solidFill>
                  <a:srgbClr val="FFFFFF"/>
                </a:solidFill>
                <a:latin typeface="Dream Avenue"/>
                <a:ea typeface="Dream Avenue"/>
                <a:cs typeface="Dream Avenue"/>
                <a:sym typeface="Dream Avenue"/>
              </a:rPr>
              <a:t>РЕЗУЛЬТАТИ ТЕСТУВАННЯ</a:t>
            </a:r>
          </a:p>
        </p:txBody>
      </p:sp>
      <p:grpSp>
        <p:nvGrpSpPr>
          <p:cNvPr name="Group 10" id="10"/>
          <p:cNvGrpSpPr/>
          <p:nvPr/>
        </p:nvGrpSpPr>
        <p:grpSpPr>
          <a:xfrm rot="0">
            <a:off x="10737352" y="8065498"/>
            <a:ext cx="4798471" cy="652430"/>
            <a:chOff x="0" y="0"/>
            <a:chExt cx="2988976" cy="406400"/>
          </a:xfrm>
        </p:grpSpPr>
        <p:sp>
          <p:nvSpPr>
            <p:cNvPr name="Freeform 11" id="11"/>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2" id="12"/>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Таблиця абсолютних похибок</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11</a:t>
            </a:r>
          </a:p>
        </p:txBody>
      </p:sp>
      <p:sp>
        <p:nvSpPr>
          <p:cNvPr name="AutoShape 3" id="3"/>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11729219" y="4659266"/>
            <a:ext cx="5631502" cy="4452632"/>
          </a:xfrm>
          <a:custGeom>
            <a:avLst/>
            <a:gdLst/>
            <a:ahLst/>
            <a:cxnLst/>
            <a:rect r="r" b="b" t="t" l="l"/>
            <a:pathLst>
              <a:path h="4452632" w="5631502">
                <a:moveTo>
                  <a:pt x="0" y="0"/>
                </a:moveTo>
                <a:lnTo>
                  <a:pt x="5631503" y="0"/>
                </a:lnTo>
                <a:lnTo>
                  <a:pt x="5631503" y="4452632"/>
                </a:lnTo>
                <a:lnTo>
                  <a:pt x="0" y="4452632"/>
                </a:lnTo>
                <a:lnTo>
                  <a:pt x="0" y="0"/>
                </a:lnTo>
                <a:close/>
              </a:path>
            </a:pathLst>
          </a:custGeom>
          <a:blipFill>
            <a:blip r:embed="rId2"/>
            <a:stretch>
              <a:fillRect l="0" t="0" r="-8577" b="-1857"/>
            </a:stretch>
          </a:blipFill>
        </p:spPr>
      </p:sp>
      <p:sp>
        <p:nvSpPr>
          <p:cNvPr name="Freeform 5" id="5"/>
          <p:cNvSpPr/>
          <p:nvPr/>
        </p:nvSpPr>
        <p:spPr>
          <a:xfrm flipH="false" flipV="false" rot="0">
            <a:off x="5938166" y="4628306"/>
            <a:ext cx="5791053" cy="4440122"/>
          </a:xfrm>
          <a:custGeom>
            <a:avLst/>
            <a:gdLst/>
            <a:ahLst/>
            <a:cxnLst/>
            <a:rect r="r" b="b" t="t" l="l"/>
            <a:pathLst>
              <a:path h="4440122" w="5791053">
                <a:moveTo>
                  <a:pt x="0" y="0"/>
                </a:moveTo>
                <a:lnTo>
                  <a:pt x="5791053" y="0"/>
                </a:lnTo>
                <a:lnTo>
                  <a:pt x="5791053" y="4440123"/>
                </a:lnTo>
                <a:lnTo>
                  <a:pt x="0" y="4440123"/>
                </a:lnTo>
                <a:lnTo>
                  <a:pt x="0" y="0"/>
                </a:lnTo>
                <a:close/>
              </a:path>
            </a:pathLst>
          </a:custGeom>
          <a:blipFill>
            <a:blip r:embed="rId3"/>
            <a:stretch>
              <a:fillRect l="0" t="0" r="0" b="0"/>
            </a:stretch>
          </a:blipFill>
        </p:spPr>
      </p:sp>
      <p:sp>
        <p:nvSpPr>
          <p:cNvPr name="Freeform 6" id="6"/>
          <p:cNvSpPr/>
          <p:nvPr/>
        </p:nvSpPr>
        <p:spPr>
          <a:xfrm flipH="false" flipV="false" rot="0">
            <a:off x="11676232" y="103103"/>
            <a:ext cx="5737476" cy="4604189"/>
          </a:xfrm>
          <a:custGeom>
            <a:avLst/>
            <a:gdLst/>
            <a:ahLst/>
            <a:cxnLst/>
            <a:rect r="r" b="b" t="t" l="l"/>
            <a:pathLst>
              <a:path h="4604189" w="5737476">
                <a:moveTo>
                  <a:pt x="0" y="0"/>
                </a:moveTo>
                <a:lnTo>
                  <a:pt x="5737477" y="0"/>
                </a:lnTo>
                <a:lnTo>
                  <a:pt x="5737477" y="4604189"/>
                </a:lnTo>
                <a:lnTo>
                  <a:pt x="0" y="4604189"/>
                </a:lnTo>
                <a:lnTo>
                  <a:pt x="0" y="0"/>
                </a:lnTo>
                <a:close/>
              </a:path>
            </a:pathLst>
          </a:custGeom>
          <a:blipFill>
            <a:blip r:embed="rId4"/>
            <a:stretch>
              <a:fillRect l="-3186" t="0" r="-2246" b="0"/>
            </a:stretch>
          </a:blipFill>
        </p:spPr>
      </p:sp>
      <p:sp>
        <p:nvSpPr>
          <p:cNvPr name="Freeform 7" id="7"/>
          <p:cNvSpPr/>
          <p:nvPr/>
        </p:nvSpPr>
        <p:spPr>
          <a:xfrm flipH="false" flipV="false" rot="0">
            <a:off x="5991153" y="182089"/>
            <a:ext cx="5738066" cy="4446218"/>
          </a:xfrm>
          <a:custGeom>
            <a:avLst/>
            <a:gdLst/>
            <a:ahLst/>
            <a:cxnLst/>
            <a:rect r="r" b="b" t="t" l="l"/>
            <a:pathLst>
              <a:path h="4446218" w="5738066">
                <a:moveTo>
                  <a:pt x="0" y="0"/>
                </a:moveTo>
                <a:lnTo>
                  <a:pt x="5738066" y="0"/>
                </a:lnTo>
                <a:lnTo>
                  <a:pt x="5738066" y="4446217"/>
                </a:lnTo>
                <a:lnTo>
                  <a:pt x="0" y="4446217"/>
                </a:lnTo>
                <a:lnTo>
                  <a:pt x="0" y="0"/>
                </a:lnTo>
                <a:close/>
              </a:path>
            </a:pathLst>
          </a:custGeom>
          <a:blipFill>
            <a:blip r:embed="rId5"/>
            <a:stretch>
              <a:fillRect l="0" t="0" r="-1864" b="0"/>
            </a:stretch>
          </a:blipFill>
        </p:spPr>
      </p:sp>
      <p:sp>
        <p:nvSpPr>
          <p:cNvPr name="TextBox 8" id="8"/>
          <p:cNvSpPr txBox="true"/>
          <p:nvPr/>
        </p:nvSpPr>
        <p:spPr>
          <a:xfrm rot="0">
            <a:off x="653472" y="468961"/>
            <a:ext cx="6436165" cy="1556429"/>
          </a:xfrm>
          <a:prstGeom prst="rect">
            <a:avLst/>
          </a:prstGeom>
        </p:spPr>
        <p:txBody>
          <a:bodyPr anchor="t" rtlCol="false" tIns="0" lIns="0" bIns="0" rIns="0">
            <a:spAutoFit/>
          </a:bodyPr>
          <a:lstStyle/>
          <a:p>
            <a:pPr algn="l">
              <a:lnSpc>
                <a:spcPts val="3957"/>
              </a:lnSpc>
            </a:pPr>
            <a:r>
              <a:rPr lang="en-US" sz="4885">
                <a:solidFill>
                  <a:srgbClr val="FFFFFF"/>
                </a:solidFill>
                <a:latin typeface="Dream Avenue"/>
                <a:ea typeface="Dream Avenue"/>
                <a:cs typeface="Dream Avenue"/>
                <a:sym typeface="Dream Avenue"/>
              </a:rPr>
              <a:t>ГРАФІЧНЕ ВІДОБРАЖЕННЯ ТЕСТУВАННЯ</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7399337" y="942975"/>
            <a:ext cx="3489325" cy="828042"/>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DM Sans"/>
                <a:ea typeface="DM Sans"/>
                <a:cs typeface="DM Sans"/>
                <a:sym typeface="DM Sans"/>
              </a:rPr>
              <a:t>ВИСНОВКИ</a:t>
            </a:r>
          </a:p>
        </p:txBody>
      </p:sp>
      <p:sp>
        <p:nvSpPr>
          <p:cNvPr name="TextBox 3" id="3"/>
          <p:cNvSpPr txBox="true"/>
          <p:nvPr/>
        </p:nvSpPr>
        <p:spPr>
          <a:xfrm rot="0">
            <a:off x="11623245" y="9073798"/>
            <a:ext cx="5752861" cy="345976"/>
          </a:xfrm>
          <a:prstGeom prst="rect">
            <a:avLst/>
          </a:prstGeom>
        </p:spPr>
        <p:txBody>
          <a:bodyPr anchor="t" rtlCol="false" tIns="0" lIns="0" bIns="0" rIns="0">
            <a:spAutoFit/>
          </a:bodyPr>
          <a:lstStyle/>
          <a:p>
            <a:pPr algn="r">
              <a:lnSpc>
                <a:spcPts val="2858"/>
              </a:lnSpc>
            </a:pPr>
            <a:r>
              <a:rPr lang="en-US" sz="2041">
                <a:solidFill>
                  <a:srgbClr val="FFFFFF"/>
                </a:solidFill>
                <a:latin typeface="DM Sans"/>
                <a:ea typeface="DM Sans"/>
                <a:cs typeface="DM Sans"/>
                <a:sym typeface="DM Sans"/>
              </a:rPr>
              <a:t> PAGE / 12</a:t>
            </a:r>
          </a:p>
        </p:txBody>
      </p:sp>
      <p:sp>
        <p:nvSpPr>
          <p:cNvPr name="AutoShape 4" id="4"/>
          <p:cNvSpPr/>
          <p:nvPr/>
        </p:nvSpPr>
        <p:spPr>
          <a:xfrm>
            <a:off x="1028700" y="9413523"/>
            <a:ext cx="16347407" cy="6251"/>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741133" y="2263267"/>
            <a:ext cx="15373279" cy="4335273"/>
          </a:xfrm>
          <a:prstGeom prst="rect">
            <a:avLst/>
          </a:prstGeom>
        </p:spPr>
        <p:txBody>
          <a:bodyPr anchor="t" rtlCol="false" tIns="0" lIns="0" bIns="0" rIns="0">
            <a:spAutoFit/>
          </a:bodyPr>
          <a:lstStyle/>
          <a:p>
            <a:pPr algn="just">
              <a:lnSpc>
                <a:spcPts val="4308"/>
              </a:lnSpc>
            </a:pPr>
            <a:r>
              <a:rPr lang="en-US" sz="3099">
                <a:solidFill>
                  <a:srgbClr val="FFFFFF"/>
                </a:solidFill>
                <a:latin typeface="DM Sans"/>
                <a:ea typeface="DM Sans"/>
                <a:cs typeface="DM Sans"/>
                <a:sym typeface="DM Sans"/>
              </a:rPr>
              <a:t>У процесі виконання дипломного проекту на тему «Система візуалізації кутів повороту об'єкта» було виконано повний цикл розробки програмно-апаратного комплексу, призначеного для візуального відображення просторового положення твердого тіла на основі даних інерційних сенсорів. Поставлені завдання було реалізовано поетапно відповідно до технічного завдання, що дозволило досягти заданих метрологічних та функціональних характеристик.</a:t>
            </a:r>
          </a:p>
          <a:p>
            <a:pPr algn="just">
              <a:lnSpc>
                <a:spcPts val="430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AutoShape 2" id="2"/>
          <p:cNvSpPr/>
          <p:nvPr/>
        </p:nvSpPr>
        <p:spPr>
          <a:xfrm>
            <a:off x="1294796" y="3623032"/>
            <a:ext cx="0" cy="4452143"/>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11832795" y="2645128"/>
            <a:ext cx="5980622" cy="5846058"/>
          </a:xfrm>
          <a:custGeom>
            <a:avLst/>
            <a:gdLst/>
            <a:ahLst/>
            <a:cxnLst/>
            <a:rect r="r" b="b" t="t" l="l"/>
            <a:pathLst>
              <a:path h="5846058" w="5980622">
                <a:moveTo>
                  <a:pt x="0" y="0"/>
                </a:moveTo>
                <a:lnTo>
                  <a:pt x="5980622" y="0"/>
                </a:lnTo>
                <a:lnTo>
                  <a:pt x="5980622" y="5846058"/>
                </a:lnTo>
                <a:lnTo>
                  <a:pt x="0" y="5846058"/>
                </a:lnTo>
                <a:lnTo>
                  <a:pt x="0" y="0"/>
                </a:lnTo>
                <a:close/>
              </a:path>
            </a:pathLst>
          </a:custGeom>
          <a:blipFill>
            <a:blip r:embed="rId2"/>
            <a:stretch>
              <a:fillRect l="0" t="0" r="0" b="0"/>
            </a:stretch>
          </a:blipFill>
        </p:spPr>
      </p:sp>
      <p:sp>
        <p:nvSpPr>
          <p:cNvPr name="TextBox 4" id="4"/>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02</a:t>
            </a:r>
          </a:p>
        </p:txBody>
      </p:sp>
      <p:sp>
        <p:nvSpPr>
          <p:cNvPr name="AutoShape 5" id="5"/>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TextBox 6" id="6"/>
          <p:cNvSpPr txBox="true"/>
          <p:nvPr/>
        </p:nvSpPr>
        <p:spPr>
          <a:xfrm rot="0">
            <a:off x="1522121" y="1216520"/>
            <a:ext cx="10890055" cy="1428608"/>
          </a:xfrm>
          <a:prstGeom prst="rect">
            <a:avLst/>
          </a:prstGeom>
        </p:spPr>
        <p:txBody>
          <a:bodyPr anchor="t" rtlCol="false" tIns="0" lIns="0" bIns="0" rIns="0">
            <a:spAutoFit/>
          </a:bodyPr>
          <a:lstStyle/>
          <a:p>
            <a:pPr algn="l">
              <a:lnSpc>
                <a:spcPts val="10358"/>
              </a:lnSpc>
            </a:pPr>
            <a:r>
              <a:rPr lang="en-US" sz="11509" spc="-402">
                <a:solidFill>
                  <a:srgbClr val="FFFFFF"/>
                </a:solidFill>
                <a:latin typeface="Dream Avenue"/>
                <a:ea typeface="Dream Avenue"/>
                <a:cs typeface="Dream Avenue"/>
                <a:sym typeface="Dream Avenue"/>
              </a:rPr>
              <a:t>АКТУАЛЬНІСТЬ </a:t>
            </a:r>
          </a:p>
        </p:txBody>
      </p:sp>
      <p:sp>
        <p:nvSpPr>
          <p:cNvPr name="TextBox 7" id="7"/>
          <p:cNvSpPr txBox="true"/>
          <p:nvPr/>
        </p:nvSpPr>
        <p:spPr>
          <a:xfrm rot="0">
            <a:off x="1522121" y="3615051"/>
            <a:ext cx="9737224" cy="4481450"/>
          </a:xfrm>
          <a:prstGeom prst="rect">
            <a:avLst/>
          </a:prstGeom>
        </p:spPr>
        <p:txBody>
          <a:bodyPr anchor="t" rtlCol="false" tIns="0" lIns="0" bIns="0" rIns="0">
            <a:spAutoFit/>
          </a:bodyPr>
          <a:lstStyle/>
          <a:p>
            <a:pPr algn="just">
              <a:lnSpc>
                <a:spcPts val="4432"/>
              </a:lnSpc>
            </a:pPr>
            <a:r>
              <a:rPr lang="en-US" sz="3099">
                <a:solidFill>
                  <a:srgbClr val="FFFFFF"/>
                </a:solidFill>
                <a:latin typeface="DM Sans"/>
                <a:ea typeface="DM Sans"/>
                <a:cs typeface="DM Sans"/>
                <a:sym typeface="DM Sans"/>
              </a:rPr>
              <a:t>Актуальність проєкту зумовлена стрімким розвитком технологій, що забезпечують точне відстеження просторового положення об’єктів у реальному часі. Ці технології є критично важливими для багатьох галузей — зокрема, віртуальної та доповненої реальності, робототехніки, автономного транспорту, медицини та цифрових двійників.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AutoShape 2" id="2"/>
          <p:cNvSpPr/>
          <p:nvPr/>
        </p:nvSpPr>
        <p:spPr>
          <a:xfrm>
            <a:off x="796949" y="3063004"/>
            <a:ext cx="0" cy="3010541"/>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1004169" y="1902824"/>
            <a:ext cx="2567197" cy="652430"/>
            <a:chOff x="0" y="0"/>
            <a:chExt cx="1599111" cy="406400"/>
          </a:xfrm>
        </p:grpSpPr>
        <p:sp>
          <p:nvSpPr>
            <p:cNvPr name="Freeform 4" id="4"/>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5" id="5"/>
            <p:cNvSpPr txBox="true"/>
            <p:nvPr/>
          </p:nvSpPr>
          <p:spPr>
            <a:xfrm>
              <a:off x="0" y="-38100"/>
              <a:ext cx="1599111"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052246" y="1902824"/>
            <a:ext cx="2002820" cy="652430"/>
            <a:chOff x="0" y="0"/>
            <a:chExt cx="1247560" cy="406400"/>
          </a:xfrm>
        </p:grpSpPr>
        <p:sp>
          <p:nvSpPr>
            <p:cNvPr name="Freeform 7" id="7"/>
            <p:cNvSpPr/>
            <p:nvPr/>
          </p:nvSpPr>
          <p:spPr>
            <a:xfrm flipH="false" flipV="false" rot="0">
              <a:off x="0" y="0"/>
              <a:ext cx="1247560" cy="406400"/>
            </a:xfrm>
            <a:custGeom>
              <a:avLst/>
              <a:gdLst/>
              <a:ahLst/>
              <a:cxnLst/>
              <a:rect r="r" b="b" t="t" l="l"/>
              <a:pathLst>
                <a:path h="406400" w="1247560">
                  <a:moveTo>
                    <a:pt x="1044360" y="0"/>
                  </a:moveTo>
                  <a:cubicBezTo>
                    <a:pt x="1156584" y="0"/>
                    <a:pt x="1247560" y="90976"/>
                    <a:pt x="1247560" y="203200"/>
                  </a:cubicBezTo>
                  <a:cubicBezTo>
                    <a:pt x="1247560" y="315424"/>
                    <a:pt x="1156584" y="406400"/>
                    <a:pt x="1044360" y="406400"/>
                  </a:cubicBezTo>
                  <a:lnTo>
                    <a:pt x="203200" y="406400"/>
                  </a:lnTo>
                  <a:cubicBezTo>
                    <a:pt x="90976" y="406400"/>
                    <a:pt x="0" y="315424"/>
                    <a:pt x="0" y="203200"/>
                  </a:cubicBezTo>
                  <a:cubicBezTo>
                    <a:pt x="0" y="90976"/>
                    <a:pt x="90976" y="0"/>
                    <a:pt x="203200" y="0"/>
                  </a:cubicBezTo>
                  <a:close/>
                </a:path>
              </a:pathLst>
            </a:custGeom>
            <a:solidFill>
              <a:srgbClr val="233DFF"/>
            </a:solidFill>
          </p:spPr>
        </p:sp>
        <p:sp>
          <p:nvSpPr>
            <p:cNvPr name="TextBox 8" id="8"/>
            <p:cNvSpPr txBox="true"/>
            <p:nvPr/>
          </p:nvSpPr>
          <p:spPr>
            <a:xfrm>
              <a:off x="0" y="-38100"/>
              <a:ext cx="1247560"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775538" y="3110629"/>
            <a:ext cx="8673665" cy="3793324"/>
          </a:xfrm>
          <a:prstGeom prst="rect">
            <a:avLst/>
          </a:prstGeom>
        </p:spPr>
        <p:txBody>
          <a:bodyPr anchor="t" rtlCol="false" tIns="0" lIns="0" bIns="0" rIns="0">
            <a:spAutoFit/>
          </a:bodyPr>
          <a:lstStyle/>
          <a:p>
            <a:pPr algn="just">
              <a:lnSpc>
                <a:spcPts val="2718"/>
              </a:lnSpc>
            </a:pPr>
            <a:r>
              <a:rPr lang="en-US" sz="2718">
                <a:solidFill>
                  <a:srgbClr val="FFFFFF"/>
                </a:solidFill>
                <a:latin typeface="DM Sans"/>
                <a:ea typeface="DM Sans"/>
                <a:cs typeface="DM Sans"/>
                <a:sym typeface="DM Sans"/>
              </a:rPr>
              <a:t>1.Огляд стану проблеми</a:t>
            </a:r>
          </a:p>
          <a:p>
            <a:pPr algn="just">
              <a:lnSpc>
                <a:spcPts val="2718"/>
              </a:lnSpc>
            </a:pPr>
          </a:p>
          <a:p>
            <a:pPr algn="just">
              <a:lnSpc>
                <a:spcPts val="2718"/>
              </a:lnSpc>
            </a:pPr>
            <a:r>
              <a:rPr lang="en-US" sz="2718">
                <a:solidFill>
                  <a:srgbClr val="FFFFFF"/>
                </a:solidFill>
                <a:latin typeface="DM Sans"/>
                <a:ea typeface="DM Sans"/>
                <a:cs typeface="DM Sans"/>
                <a:sym typeface="DM Sans"/>
              </a:rPr>
              <a:t>2.Огляд та вибір елементної бази.</a:t>
            </a:r>
          </a:p>
          <a:p>
            <a:pPr algn="just">
              <a:lnSpc>
                <a:spcPts val="2718"/>
              </a:lnSpc>
            </a:pPr>
          </a:p>
          <a:p>
            <a:pPr algn="just">
              <a:lnSpc>
                <a:spcPts val="2718"/>
              </a:lnSpc>
            </a:pPr>
            <a:r>
              <a:rPr lang="en-US" sz="2718">
                <a:solidFill>
                  <a:srgbClr val="FFFFFF"/>
                </a:solidFill>
                <a:latin typeface="DM Sans"/>
                <a:ea typeface="DM Sans"/>
                <a:cs typeface="DM Sans"/>
                <a:sym typeface="DM Sans"/>
              </a:rPr>
              <a:t>3.Проєктування елементів складальної одиниці</a:t>
            </a:r>
          </a:p>
          <a:p>
            <a:pPr algn="just">
              <a:lnSpc>
                <a:spcPts val="2718"/>
              </a:lnSpc>
            </a:pPr>
          </a:p>
          <a:p>
            <a:pPr algn="just">
              <a:lnSpc>
                <a:spcPts val="2718"/>
              </a:lnSpc>
            </a:pPr>
            <a:r>
              <a:rPr lang="en-US" sz="2718">
                <a:solidFill>
                  <a:srgbClr val="FFFFFF"/>
                </a:solidFill>
                <a:latin typeface="DM Sans"/>
                <a:ea typeface="DM Sans"/>
                <a:cs typeface="DM Sans"/>
                <a:sym typeface="DM Sans"/>
              </a:rPr>
              <a:t>4. Апаратне та програмне налагодження системи.</a:t>
            </a:r>
          </a:p>
          <a:p>
            <a:pPr algn="just">
              <a:lnSpc>
                <a:spcPts val="2718"/>
              </a:lnSpc>
            </a:pPr>
          </a:p>
          <a:p>
            <a:pPr algn="just">
              <a:lnSpc>
                <a:spcPts val="2718"/>
              </a:lnSpc>
            </a:pPr>
            <a:r>
              <a:rPr lang="en-US" sz="2718">
                <a:solidFill>
                  <a:srgbClr val="FFFFFF"/>
                </a:solidFill>
                <a:latin typeface="DM Sans"/>
                <a:ea typeface="DM Sans"/>
                <a:cs typeface="DM Sans"/>
                <a:sym typeface="DM Sans"/>
              </a:rPr>
              <a:t>5.Перевірка працездатності системи та аналіз результатів.</a:t>
            </a:r>
          </a:p>
          <a:p>
            <a:pPr algn="just">
              <a:lnSpc>
                <a:spcPts val="2718"/>
              </a:lnSpc>
            </a:pPr>
          </a:p>
        </p:txBody>
      </p:sp>
      <p:sp>
        <p:nvSpPr>
          <p:cNvPr name="AutoShape 10" id="10"/>
          <p:cNvSpPr/>
          <p:nvPr/>
        </p:nvSpPr>
        <p:spPr>
          <a:xfrm>
            <a:off x="8580275" y="3001415"/>
            <a:ext cx="0" cy="3677770"/>
          </a:xfrm>
          <a:prstGeom prst="line">
            <a:avLst/>
          </a:prstGeom>
          <a:ln cap="flat" w="28575">
            <a:solidFill>
              <a:srgbClr val="FFFFFF"/>
            </a:solidFill>
            <a:prstDash val="solid"/>
            <a:headEnd type="none" len="sm" w="sm"/>
            <a:tailEnd type="none" len="sm" w="sm"/>
          </a:ln>
        </p:spPr>
      </p:sp>
      <p:sp>
        <p:nvSpPr>
          <p:cNvPr name="Freeform 11" id="11"/>
          <p:cNvSpPr/>
          <p:nvPr/>
        </p:nvSpPr>
        <p:spPr>
          <a:xfrm flipH="false" flipV="false" rot="0">
            <a:off x="1879236" y="6343077"/>
            <a:ext cx="3384259" cy="3070446"/>
          </a:xfrm>
          <a:custGeom>
            <a:avLst/>
            <a:gdLst/>
            <a:ahLst/>
            <a:cxnLst/>
            <a:rect r="r" b="b" t="t" l="l"/>
            <a:pathLst>
              <a:path h="3070446" w="3384259">
                <a:moveTo>
                  <a:pt x="0" y="0"/>
                </a:moveTo>
                <a:lnTo>
                  <a:pt x="3384259" y="0"/>
                </a:lnTo>
                <a:lnTo>
                  <a:pt x="3384259" y="3070446"/>
                </a:lnTo>
                <a:lnTo>
                  <a:pt x="0" y="3070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04169" y="2982365"/>
            <a:ext cx="6456679" cy="3091180"/>
          </a:xfrm>
          <a:prstGeom prst="rect">
            <a:avLst/>
          </a:prstGeom>
        </p:spPr>
        <p:txBody>
          <a:bodyPr anchor="t" rtlCol="false" tIns="0" lIns="0" bIns="0" rIns="0">
            <a:spAutoFit/>
          </a:bodyPr>
          <a:lstStyle/>
          <a:p>
            <a:pPr algn="just">
              <a:lnSpc>
                <a:spcPts val="2750"/>
              </a:lnSpc>
            </a:pPr>
            <a:r>
              <a:rPr lang="en-US" sz="2200">
                <a:solidFill>
                  <a:srgbClr val="FFFFFF"/>
                </a:solidFill>
                <a:latin typeface="DM Sans"/>
                <a:ea typeface="DM Sans"/>
                <a:cs typeface="DM Sans"/>
                <a:sym typeface="DM Sans"/>
              </a:rPr>
              <a:t>Оскільки розвиток і впровадження цифрових двійників є важливим кроком на шляху до підвищення ефективності керування, діагностики, безпеки та взаємодії в різних сферах науки та техніки, метою даної роботи було створення системи відображення кутового положення об'єкта, як однієї з основних частин динаміки руху цифрового двійника.</a:t>
            </a:r>
          </a:p>
        </p:txBody>
      </p:sp>
      <p:sp>
        <p:nvSpPr>
          <p:cNvPr name="TextBox 13" id="13"/>
          <p:cNvSpPr txBox="true"/>
          <p:nvPr/>
        </p:nvSpPr>
        <p:spPr>
          <a:xfrm rot="0">
            <a:off x="2153147" y="624038"/>
            <a:ext cx="13981707" cy="1028400"/>
          </a:xfrm>
          <a:prstGeom prst="rect">
            <a:avLst/>
          </a:prstGeom>
        </p:spPr>
        <p:txBody>
          <a:bodyPr anchor="t" rtlCol="false" tIns="0" lIns="0" bIns="0" rIns="0">
            <a:spAutoFit/>
          </a:bodyPr>
          <a:lstStyle/>
          <a:p>
            <a:pPr algn="l">
              <a:lnSpc>
                <a:spcPts val="7417"/>
              </a:lnSpc>
            </a:pPr>
            <a:r>
              <a:rPr lang="en-US" sz="8242" spc="-288">
                <a:solidFill>
                  <a:srgbClr val="FFFFFF"/>
                </a:solidFill>
                <a:latin typeface="Dream Avenue"/>
                <a:ea typeface="Dream Avenue"/>
                <a:cs typeface="Dream Avenue"/>
                <a:sym typeface="Dream Avenue"/>
              </a:rPr>
              <a:t>МЕТА ТА ЗАВДАННЯ РОБОТИ</a:t>
            </a:r>
          </a:p>
        </p:txBody>
      </p:sp>
      <p:sp>
        <p:nvSpPr>
          <p:cNvPr name="TextBox 14" id="14"/>
          <p:cNvSpPr txBox="true"/>
          <p:nvPr/>
        </p:nvSpPr>
        <p:spPr>
          <a:xfrm rot="0">
            <a:off x="1132074" y="2091683"/>
            <a:ext cx="2311388" cy="360436"/>
          </a:xfrm>
          <a:prstGeom prst="rect">
            <a:avLst/>
          </a:prstGeom>
        </p:spPr>
        <p:txBody>
          <a:bodyPr anchor="t" rtlCol="false" tIns="0" lIns="0" bIns="0" rIns="0">
            <a:spAutoFit/>
          </a:bodyPr>
          <a:lstStyle/>
          <a:p>
            <a:pPr algn="ctr">
              <a:lnSpc>
                <a:spcPts val="2664"/>
              </a:lnSpc>
            </a:pPr>
            <a:r>
              <a:rPr lang="en-US" sz="2960" spc="-103">
                <a:solidFill>
                  <a:srgbClr val="FFFFFF"/>
                </a:solidFill>
                <a:latin typeface="DM Sans"/>
                <a:ea typeface="DM Sans"/>
                <a:cs typeface="DM Sans"/>
                <a:sym typeface="DM Sans"/>
              </a:rPr>
              <a:t>Мета роботи:</a:t>
            </a:r>
          </a:p>
        </p:txBody>
      </p:sp>
      <p:sp>
        <p:nvSpPr>
          <p:cNvPr name="TextBox 15" id="15"/>
          <p:cNvSpPr txBox="true"/>
          <p:nvPr/>
        </p:nvSpPr>
        <p:spPr>
          <a:xfrm rot="0">
            <a:off x="8897962" y="2091683"/>
            <a:ext cx="2311388" cy="360436"/>
          </a:xfrm>
          <a:prstGeom prst="rect">
            <a:avLst/>
          </a:prstGeom>
        </p:spPr>
        <p:txBody>
          <a:bodyPr anchor="t" rtlCol="false" tIns="0" lIns="0" bIns="0" rIns="0">
            <a:spAutoFit/>
          </a:bodyPr>
          <a:lstStyle/>
          <a:p>
            <a:pPr algn="ctr">
              <a:lnSpc>
                <a:spcPts val="2664"/>
              </a:lnSpc>
            </a:pPr>
            <a:r>
              <a:rPr lang="en-US" sz="2960" spc="-103">
                <a:solidFill>
                  <a:srgbClr val="FFFFFF"/>
                </a:solidFill>
                <a:latin typeface="DM Sans"/>
                <a:ea typeface="DM Sans"/>
                <a:cs typeface="DM Sans"/>
                <a:sym typeface="DM Sans"/>
              </a:rPr>
              <a:t>Завдання:</a:t>
            </a:r>
          </a:p>
        </p:txBody>
      </p:sp>
      <p:sp>
        <p:nvSpPr>
          <p:cNvPr name="TextBox 16" id="16"/>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03</a:t>
            </a:r>
          </a:p>
        </p:txBody>
      </p:sp>
      <p:sp>
        <p:nvSpPr>
          <p:cNvPr name="AutoShape 17" id="17"/>
          <p:cNvSpPr/>
          <p:nvPr/>
        </p:nvSpPr>
        <p:spPr>
          <a:xfrm>
            <a:off x="1028700" y="9413523"/>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grpSp>
        <p:nvGrpSpPr>
          <p:cNvPr name="Group 2" id="2"/>
          <p:cNvGrpSpPr/>
          <p:nvPr/>
        </p:nvGrpSpPr>
        <p:grpSpPr>
          <a:xfrm rot="0">
            <a:off x="12124593" y="7333674"/>
            <a:ext cx="2567197" cy="652430"/>
            <a:chOff x="0" y="0"/>
            <a:chExt cx="1599111" cy="406400"/>
          </a:xfrm>
        </p:grpSpPr>
        <p:sp>
          <p:nvSpPr>
            <p:cNvPr name="Freeform 3" id="3"/>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4" id="4"/>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MPU6050</a:t>
              </a:r>
            </a:p>
          </p:txBody>
        </p:sp>
      </p:grpSp>
      <p:grpSp>
        <p:nvGrpSpPr>
          <p:cNvPr name="Group 5" id="5"/>
          <p:cNvGrpSpPr/>
          <p:nvPr/>
        </p:nvGrpSpPr>
        <p:grpSpPr>
          <a:xfrm rot="0">
            <a:off x="3263351" y="7333674"/>
            <a:ext cx="2567197" cy="652430"/>
            <a:chOff x="0" y="0"/>
            <a:chExt cx="1599111" cy="406400"/>
          </a:xfrm>
        </p:grpSpPr>
        <p:sp>
          <p:nvSpPr>
            <p:cNvPr name="Freeform 6" id="6"/>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7" id="7"/>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Arduino Uno</a:t>
              </a:r>
            </a:p>
          </p:txBody>
        </p:sp>
      </p:grpSp>
      <p:sp>
        <p:nvSpPr>
          <p:cNvPr name="TextBox 8" id="8"/>
          <p:cNvSpPr txBox="true"/>
          <p:nvPr/>
        </p:nvSpPr>
        <p:spPr>
          <a:xfrm rot="0">
            <a:off x="11771142"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04</a:t>
            </a:r>
          </a:p>
        </p:txBody>
      </p:sp>
      <p:sp>
        <p:nvSpPr>
          <p:cNvPr name="AutoShape 9" id="9"/>
          <p:cNvSpPr/>
          <p:nvPr/>
        </p:nvSpPr>
        <p:spPr>
          <a:xfrm>
            <a:off x="1028700" y="9413523"/>
            <a:ext cx="16378497"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413416" y="2250973"/>
            <a:ext cx="8267066" cy="4681226"/>
          </a:xfrm>
          <a:custGeom>
            <a:avLst/>
            <a:gdLst/>
            <a:ahLst/>
            <a:cxnLst/>
            <a:rect r="r" b="b" t="t" l="l"/>
            <a:pathLst>
              <a:path h="4681226" w="8267066">
                <a:moveTo>
                  <a:pt x="0" y="0"/>
                </a:moveTo>
                <a:lnTo>
                  <a:pt x="8267066" y="0"/>
                </a:lnTo>
                <a:lnTo>
                  <a:pt x="8267066" y="4681226"/>
                </a:lnTo>
                <a:lnTo>
                  <a:pt x="0" y="4681226"/>
                </a:lnTo>
                <a:lnTo>
                  <a:pt x="0" y="0"/>
                </a:lnTo>
                <a:close/>
              </a:path>
            </a:pathLst>
          </a:custGeom>
          <a:blipFill>
            <a:blip r:embed="rId2"/>
            <a:stretch>
              <a:fillRect l="0" t="0" r="0" b="0"/>
            </a:stretch>
          </a:blipFill>
        </p:spPr>
      </p:sp>
      <p:sp>
        <p:nvSpPr>
          <p:cNvPr name="Freeform 11" id="11"/>
          <p:cNvSpPr/>
          <p:nvPr/>
        </p:nvSpPr>
        <p:spPr>
          <a:xfrm flipH="false" flipV="false" rot="0">
            <a:off x="9955373" y="2250973"/>
            <a:ext cx="6905639" cy="4681226"/>
          </a:xfrm>
          <a:custGeom>
            <a:avLst/>
            <a:gdLst/>
            <a:ahLst/>
            <a:cxnLst/>
            <a:rect r="r" b="b" t="t" l="l"/>
            <a:pathLst>
              <a:path h="4681226" w="6905639">
                <a:moveTo>
                  <a:pt x="0" y="0"/>
                </a:moveTo>
                <a:lnTo>
                  <a:pt x="6905638" y="0"/>
                </a:lnTo>
                <a:lnTo>
                  <a:pt x="6905638" y="4681226"/>
                </a:lnTo>
                <a:lnTo>
                  <a:pt x="0" y="4681226"/>
                </a:lnTo>
                <a:lnTo>
                  <a:pt x="0" y="0"/>
                </a:lnTo>
                <a:close/>
              </a:path>
            </a:pathLst>
          </a:custGeom>
          <a:blipFill>
            <a:blip r:embed="rId3"/>
            <a:stretch>
              <a:fillRect l="0" t="0" r="0" b="0"/>
            </a:stretch>
          </a:blipFill>
        </p:spPr>
      </p:sp>
      <p:sp>
        <p:nvSpPr>
          <p:cNvPr name="TextBox 12" id="12"/>
          <p:cNvSpPr txBox="true"/>
          <p:nvPr/>
        </p:nvSpPr>
        <p:spPr>
          <a:xfrm rot="0">
            <a:off x="2153147" y="624038"/>
            <a:ext cx="13981707" cy="1028400"/>
          </a:xfrm>
          <a:prstGeom prst="rect">
            <a:avLst/>
          </a:prstGeom>
        </p:spPr>
        <p:txBody>
          <a:bodyPr anchor="t" rtlCol="false" tIns="0" lIns="0" bIns="0" rIns="0">
            <a:spAutoFit/>
          </a:bodyPr>
          <a:lstStyle/>
          <a:p>
            <a:pPr algn="ctr">
              <a:lnSpc>
                <a:spcPts val="7417"/>
              </a:lnSpc>
            </a:pPr>
            <a:r>
              <a:rPr lang="en-US" sz="8242" spc="-288">
                <a:solidFill>
                  <a:srgbClr val="FFFFFF"/>
                </a:solidFill>
                <a:latin typeface="Dream Avenue"/>
                <a:ea typeface="Dream Avenue"/>
                <a:cs typeface="Dream Avenue"/>
                <a:sym typeface="Dream Avenue"/>
              </a:rPr>
              <a:t>ВИБІР ЕЛЕМЕНТОЇ БАЗИ</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88682"/>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05</a:t>
            </a:r>
          </a:p>
        </p:txBody>
      </p:sp>
      <p:sp>
        <p:nvSpPr>
          <p:cNvPr name="AutoShape 3" id="3"/>
          <p:cNvSpPr/>
          <p:nvPr/>
        </p:nvSpPr>
        <p:spPr>
          <a:xfrm>
            <a:off x="1028700" y="9437932"/>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1306013" y="1558528"/>
            <a:ext cx="7837987" cy="6099601"/>
          </a:xfrm>
          <a:custGeom>
            <a:avLst/>
            <a:gdLst/>
            <a:ahLst/>
            <a:cxnLst/>
            <a:rect r="r" b="b" t="t" l="l"/>
            <a:pathLst>
              <a:path h="6099601" w="7837987">
                <a:moveTo>
                  <a:pt x="0" y="0"/>
                </a:moveTo>
                <a:lnTo>
                  <a:pt x="7837987" y="0"/>
                </a:lnTo>
                <a:lnTo>
                  <a:pt x="7837987" y="6099601"/>
                </a:lnTo>
                <a:lnTo>
                  <a:pt x="0" y="6099601"/>
                </a:lnTo>
                <a:lnTo>
                  <a:pt x="0" y="0"/>
                </a:lnTo>
                <a:close/>
              </a:path>
            </a:pathLst>
          </a:custGeom>
          <a:blipFill>
            <a:blip r:embed="rId2"/>
            <a:stretch>
              <a:fillRect l="0" t="0" r="0" b="0"/>
            </a:stretch>
          </a:blipFill>
        </p:spPr>
      </p:sp>
      <p:sp>
        <p:nvSpPr>
          <p:cNvPr name="Freeform 5" id="5"/>
          <p:cNvSpPr/>
          <p:nvPr/>
        </p:nvSpPr>
        <p:spPr>
          <a:xfrm flipH="false" flipV="false" rot="0">
            <a:off x="10835181" y="1558528"/>
            <a:ext cx="4738000" cy="2944429"/>
          </a:xfrm>
          <a:custGeom>
            <a:avLst/>
            <a:gdLst/>
            <a:ahLst/>
            <a:cxnLst/>
            <a:rect r="r" b="b" t="t" l="l"/>
            <a:pathLst>
              <a:path h="2944429" w="4738000">
                <a:moveTo>
                  <a:pt x="0" y="0"/>
                </a:moveTo>
                <a:lnTo>
                  <a:pt x="4738000" y="0"/>
                </a:lnTo>
                <a:lnTo>
                  <a:pt x="4738000" y="2944429"/>
                </a:lnTo>
                <a:lnTo>
                  <a:pt x="0" y="2944429"/>
                </a:lnTo>
                <a:lnTo>
                  <a:pt x="0" y="0"/>
                </a:lnTo>
                <a:close/>
              </a:path>
            </a:pathLst>
          </a:custGeom>
          <a:blipFill>
            <a:blip r:embed="rId3"/>
            <a:stretch>
              <a:fillRect l="0" t="-2716" r="0" b="-2716"/>
            </a:stretch>
          </a:blipFill>
        </p:spPr>
      </p:sp>
      <p:sp>
        <p:nvSpPr>
          <p:cNvPr name="Freeform 6" id="6"/>
          <p:cNvSpPr/>
          <p:nvPr/>
        </p:nvSpPr>
        <p:spPr>
          <a:xfrm flipH="false" flipV="false" rot="0">
            <a:off x="10835181" y="5561951"/>
            <a:ext cx="5017552" cy="2990188"/>
          </a:xfrm>
          <a:custGeom>
            <a:avLst/>
            <a:gdLst/>
            <a:ahLst/>
            <a:cxnLst/>
            <a:rect r="r" b="b" t="t" l="l"/>
            <a:pathLst>
              <a:path h="2990188" w="5017552">
                <a:moveTo>
                  <a:pt x="0" y="0"/>
                </a:moveTo>
                <a:lnTo>
                  <a:pt x="5017551" y="0"/>
                </a:lnTo>
                <a:lnTo>
                  <a:pt x="5017551" y="2990188"/>
                </a:lnTo>
                <a:lnTo>
                  <a:pt x="0" y="2990188"/>
                </a:lnTo>
                <a:lnTo>
                  <a:pt x="0" y="0"/>
                </a:lnTo>
                <a:close/>
              </a:path>
            </a:pathLst>
          </a:custGeom>
          <a:blipFill>
            <a:blip r:embed="rId4"/>
            <a:stretch>
              <a:fillRect l="0" t="0" r="-3209" b="0"/>
            </a:stretch>
          </a:blipFill>
        </p:spPr>
      </p:sp>
      <p:sp>
        <p:nvSpPr>
          <p:cNvPr name="TextBox 7" id="7"/>
          <p:cNvSpPr txBox="true"/>
          <p:nvPr/>
        </p:nvSpPr>
        <p:spPr>
          <a:xfrm rot="0">
            <a:off x="2153147" y="530128"/>
            <a:ext cx="13981707" cy="1028400"/>
          </a:xfrm>
          <a:prstGeom prst="rect">
            <a:avLst/>
          </a:prstGeom>
        </p:spPr>
        <p:txBody>
          <a:bodyPr anchor="t" rtlCol="false" tIns="0" lIns="0" bIns="0" rIns="0">
            <a:spAutoFit/>
          </a:bodyPr>
          <a:lstStyle/>
          <a:p>
            <a:pPr algn="ctr">
              <a:lnSpc>
                <a:spcPts val="7417"/>
              </a:lnSpc>
            </a:pPr>
            <a:r>
              <a:rPr lang="en-US" sz="8242" spc="-288">
                <a:solidFill>
                  <a:srgbClr val="FFFFFF"/>
                </a:solidFill>
                <a:latin typeface="Dream Avenue"/>
                <a:ea typeface="Dream Avenue"/>
                <a:cs typeface="Dream Avenue"/>
                <a:sym typeface="Dream Avenue"/>
              </a:rPr>
              <a:t>ПРОЕКТУВАННЯ КОРПУСУ</a:t>
            </a:r>
          </a:p>
        </p:txBody>
      </p:sp>
      <p:grpSp>
        <p:nvGrpSpPr>
          <p:cNvPr name="Group 8" id="8"/>
          <p:cNvGrpSpPr/>
          <p:nvPr/>
        </p:nvGrpSpPr>
        <p:grpSpPr>
          <a:xfrm rot="0">
            <a:off x="12060358" y="4793930"/>
            <a:ext cx="2567197" cy="652430"/>
            <a:chOff x="0" y="0"/>
            <a:chExt cx="1599111" cy="406400"/>
          </a:xfrm>
        </p:grpSpPr>
        <p:sp>
          <p:nvSpPr>
            <p:cNvPr name="Freeform 9" id="9"/>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0" id="10"/>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Нижня основа</a:t>
              </a:r>
            </a:p>
          </p:txBody>
        </p:sp>
      </p:grpSp>
      <p:grpSp>
        <p:nvGrpSpPr>
          <p:cNvPr name="Group 11" id="11"/>
          <p:cNvGrpSpPr/>
          <p:nvPr/>
        </p:nvGrpSpPr>
        <p:grpSpPr>
          <a:xfrm rot="0">
            <a:off x="12060358" y="8666439"/>
            <a:ext cx="2567197" cy="652430"/>
            <a:chOff x="0" y="0"/>
            <a:chExt cx="1599111" cy="406400"/>
          </a:xfrm>
        </p:grpSpPr>
        <p:sp>
          <p:nvSpPr>
            <p:cNvPr name="Freeform 12" id="12"/>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3" id="13"/>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Верхня кришка</a:t>
              </a:r>
            </a:p>
          </p:txBody>
        </p:sp>
      </p:grpSp>
      <p:grpSp>
        <p:nvGrpSpPr>
          <p:cNvPr name="Group 14" id="14"/>
          <p:cNvGrpSpPr/>
          <p:nvPr/>
        </p:nvGrpSpPr>
        <p:grpSpPr>
          <a:xfrm rot="0">
            <a:off x="3941408" y="7899708"/>
            <a:ext cx="2567197" cy="945489"/>
            <a:chOff x="0" y="0"/>
            <a:chExt cx="1599111" cy="588947"/>
          </a:xfrm>
        </p:grpSpPr>
        <p:sp>
          <p:nvSpPr>
            <p:cNvPr name="Freeform 15" id="15"/>
            <p:cNvSpPr/>
            <p:nvPr/>
          </p:nvSpPr>
          <p:spPr>
            <a:xfrm flipH="false" flipV="false" rot="0">
              <a:off x="0" y="0"/>
              <a:ext cx="1599111" cy="588947"/>
            </a:xfrm>
            <a:custGeom>
              <a:avLst/>
              <a:gdLst/>
              <a:ahLst/>
              <a:cxnLst/>
              <a:rect r="r" b="b" t="t" l="l"/>
              <a:pathLst>
                <a:path h="588947" w="1599111">
                  <a:moveTo>
                    <a:pt x="1395911" y="0"/>
                  </a:moveTo>
                  <a:cubicBezTo>
                    <a:pt x="1508135" y="0"/>
                    <a:pt x="1599111" y="131840"/>
                    <a:pt x="1599111" y="294473"/>
                  </a:cubicBezTo>
                  <a:cubicBezTo>
                    <a:pt x="1599111" y="457107"/>
                    <a:pt x="1508135" y="588947"/>
                    <a:pt x="1395911" y="588947"/>
                  </a:cubicBezTo>
                  <a:lnTo>
                    <a:pt x="203200" y="588947"/>
                  </a:lnTo>
                  <a:cubicBezTo>
                    <a:pt x="90976" y="588947"/>
                    <a:pt x="0" y="457107"/>
                    <a:pt x="0" y="294473"/>
                  </a:cubicBezTo>
                  <a:cubicBezTo>
                    <a:pt x="0" y="131840"/>
                    <a:pt x="90976" y="0"/>
                    <a:pt x="203200" y="0"/>
                  </a:cubicBezTo>
                  <a:close/>
                </a:path>
              </a:pathLst>
            </a:custGeom>
            <a:solidFill>
              <a:srgbClr val="5CB6F9"/>
            </a:solidFill>
          </p:spPr>
        </p:sp>
        <p:sp>
          <p:nvSpPr>
            <p:cNvPr name="TextBox 16" id="16"/>
            <p:cNvSpPr txBox="true"/>
            <p:nvPr/>
          </p:nvSpPr>
          <p:spPr>
            <a:xfrm>
              <a:off x="0" y="-47625"/>
              <a:ext cx="1599111" cy="636572"/>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Складена модель</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392912"/>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06</a:t>
            </a:r>
          </a:p>
        </p:txBody>
      </p:sp>
      <p:sp>
        <p:nvSpPr>
          <p:cNvPr name="AutoShape 3" id="3"/>
          <p:cNvSpPr/>
          <p:nvPr/>
        </p:nvSpPr>
        <p:spPr>
          <a:xfrm>
            <a:off x="1028842" y="9742162"/>
            <a:ext cx="16230458"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11985924" y="4817285"/>
            <a:ext cx="2567197" cy="652430"/>
            <a:chOff x="0" y="0"/>
            <a:chExt cx="1599111" cy="406400"/>
          </a:xfrm>
        </p:grpSpPr>
        <p:sp>
          <p:nvSpPr>
            <p:cNvPr name="Freeform 5" id="5"/>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6" id="6"/>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Нижня основа</a:t>
              </a:r>
            </a:p>
          </p:txBody>
        </p:sp>
      </p:grpSp>
      <p:grpSp>
        <p:nvGrpSpPr>
          <p:cNvPr name="Group 7" id="7"/>
          <p:cNvGrpSpPr/>
          <p:nvPr/>
        </p:nvGrpSpPr>
        <p:grpSpPr>
          <a:xfrm rot="0">
            <a:off x="12060358" y="8915532"/>
            <a:ext cx="2567197" cy="652430"/>
            <a:chOff x="0" y="0"/>
            <a:chExt cx="1599111" cy="406400"/>
          </a:xfrm>
        </p:grpSpPr>
        <p:sp>
          <p:nvSpPr>
            <p:cNvPr name="Freeform 8" id="8"/>
            <p:cNvSpPr/>
            <p:nvPr/>
          </p:nvSpPr>
          <p:spPr>
            <a:xfrm flipH="false" flipV="false" rot="0">
              <a:off x="0" y="0"/>
              <a:ext cx="1599111" cy="406400"/>
            </a:xfrm>
            <a:custGeom>
              <a:avLst/>
              <a:gdLst/>
              <a:ahLst/>
              <a:cxnLst/>
              <a:rect r="r" b="b" t="t" l="l"/>
              <a:pathLst>
                <a:path h="406400" w="1599111">
                  <a:moveTo>
                    <a:pt x="1395911" y="0"/>
                  </a:moveTo>
                  <a:cubicBezTo>
                    <a:pt x="1508135" y="0"/>
                    <a:pt x="1599111" y="90976"/>
                    <a:pt x="1599111" y="203200"/>
                  </a:cubicBezTo>
                  <a:cubicBezTo>
                    <a:pt x="1599111" y="315424"/>
                    <a:pt x="1508135" y="406400"/>
                    <a:pt x="1395911"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9" id="9"/>
            <p:cNvSpPr txBox="true"/>
            <p:nvPr/>
          </p:nvSpPr>
          <p:spPr>
            <a:xfrm>
              <a:off x="0" y="-47625"/>
              <a:ext cx="1599111"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Верхня кришка</a:t>
              </a:r>
            </a:p>
          </p:txBody>
        </p:sp>
      </p:grpSp>
      <p:grpSp>
        <p:nvGrpSpPr>
          <p:cNvPr name="Group 10" id="10"/>
          <p:cNvGrpSpPr/>
          <p:nvPr/>
        </p:nvGrpSpPr>
        <p:grpSpPr>
          <a:xfrm rot="0">
            <a:off x="3941408" y="8178539"/>
            <a:ext cx="2567197" cy="945489"/>
            <a:chOff x="0" y="0"/>
            <a:chExt cx="1599111" cy="588947"/>
          </a:xfrm>
        </p:grpSpPr>
        <p:sp>
          <p:nvSpPr>
            <p:cNvPr name="Freeform 11" id="11"/>
            <p:cNvSpPr/>
            <p:nvPr/>
          </p:nvSpPr>
          <p:spPr>
            <a:xfrm flipH="false" flipV="false" rot="0">
              <a:off x="0" y="0"/>
              <a:ext cx="1599111" cy="588947"/>
            </a:xfrm>
            <a:custGeom>
              <a:avLst/>
              <a:gdLst/>
              <a:ahLst/>
              <a:cxnLst/>
              <a:rect r="r" b="b" t="t" l="l"/>
              <a:pathLst>
                <a:path h="588947" w="1599111">
                  <a:moveTo>
                    <a:pt x="1395911" y="0"/>
                  </a:moveTo>
                  <a:cubicBezTo>
                    <a:pt x="1508135" y="0"/>
                    <a:pt x="1599111" y="131840"/>
                    <a:pt x="1599111" y="294473"/>
                  </a:cubicBezTo>
                  <a:cubicBezTo>
                    <a:pt x="1599111" y="457107"/>
                    <a:pt x="1508135" y="588947"/>
                    <a:pt x="1395911" y="588947"/>
                  </a:cubicBezTo>
                  <a:lnTo>
                    <a:pt x="203200" y="588947"/>
                  </a:lnTo>
                  <a:cubicBezTo>
                    <a:pt x="90976" y="588947"/>
                    <a:pt x="0" y="457107"/>
                    <a:pt x="0" y="294473"/>
                  </a:cubicBezTo>
                  <a:cubicBezTo>
                    <a:pt x="0" y="131840"/>
                    <a:pt x="90976" y="0"/>
                    <a:pt x="203200" y="0"/>
                  </a:cubicBezTo>
                  <a:close/>
                </a:path>
              </a:pathLst>
            </a:custGeom>
            <a:solidFill>
              <a:srgbClr val="5CB6F9"/>
            </a:solidFill>
          </p:spPr>
        </p:sp>
        <p:sp>
          <p:nvSpPr>
            <p:cNvPr name="TextBox 12" id="12"/>
            <p:cNvSpPr txBox="true"/>
            <p:nvPr/>
          </p:nvSpPr>
          <p:spPr>
            <a:xfrm>
              <a:off x="0" y="-47625"/>
              <a:ext cx="1599111" cy="636572"/>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Складена модель</a:t>
              </a:r>
            </a:p>
          </p:txBody>
        </p:sp>
      </p:grpSp>
      <p:sp>
        <p:nvSpPr>
          <p:cNvPr name="Freeform 13" id="13"/>
          <p:cNvSpPr/>
          <p:nvPr/>
        </p:nvSpPr>
        <p:spPr>
          <a:xfrm flipH="false" flipV="false" rot="0">
            <a:off x="1668760" y="1867964"/>
            <a:ext cx="7475240" cy="6073633"/>
          </a:xfrm>
          <a:custGeom>
            <a:avLst/>
            <a:gdLst/>
            <a:ahLst/>
            <a:cxnLst/>
            <a:rect r="r" b="b" t="t" l="l"/>
            <a:pathLst>
              <a:path h="6073633" w="7475240">
                <a:moveTo>
                  <a:pt x="0" y="0"/>
                </a:moveTo>
                <a:lnTo>
                  <a:pt x="7475240" y="0"/>
                </a:lnTo>
                <a:lnTo>
                  <a:pt x="7475240" y="6073633"/>
                </a:lnTo>
                <a:lnTo>
                  <a:pt x="0" y="6073633"/>
                </a:lnTo>
                <a:lnTo>
                  <a:pt x="0" y="0"/>
                </a:lnTo>
                <a:close/>
              </a:path>
            </a:pathLst>
          </a:custGeom>
          <a:blipFill>
            <a:blip r:embed="rId2"/>
            <a:stretch>
              <a:fillRect l="0" t="0" r="0" b="0"/>
            </a:stretch>
          </a:blipFill>
        </p:spPr>
      </p:sp>
      <p:sp>
        <p:nvSpPr>
          <p:cNvPr name="Freeform 14" id="14"/>
          <p:cNvSpPr/>
          <p:nvPr/>
        </p:nvSpPr>
        <p:spPr>
          <a:xfrm flipH="false" flipV="false" rot="0">
            <a:off x="11380828" y="5668891"/>
            <a:ext cx="3926256" cy="3077203"/>
          </a:xfrm>
          <a:custGeom>
            <a:avLst/>
            <a:gdLst/>
            <a:ahLst/>
            <a:cxnLst/>
            <a:rect r="r" b="b" t="t" l="l"/>
            <a:pathLst>
              <a:path h="3077203" w="3926256">
                <a:moveTo>
                  <a:pt x="0" y="0"/>
                </a:moveTo>
                <a:lnTo>
                  <a:pt x="3926257" y="0"/>
                </a:lnTo>
                <a:lnTo>
                  <a:pt x="3926257" y="3077203"/>
                </a:lnTo>
                <a:lnTo>
                  <a:pt x="0" y="3077203"/>
                </a:lnTo>
                <a:lnTo>
                  <a:pt x="0" y="0"/>
                </a:lnTo>
                <a:close/>
              </a:path>
            </a:pathLst>
          </a:custGeom>
          <a:blipFill>
            <a:blip r:embed="rId3"/>
            <a:stretch>
              <a:fillRect l="0" t="0" r="0" b="0"/>
            </a:stretch>
          </a:blipFill>
        </p:spPr>
      </p:sp>
      <p:sp>
        <p:nvSpPr>
          <p:cNvPr name="Freeform 15" id="15"/>
          <p:cNvSpPr/>
          <p:nvPr/>
        </p:nvSpPr>
        <p:spPr>
          <a:xfrm flipH="false" flipV="false" rot="0">
            <a:off x="11380828" y="1712816"/>
            <a:ext cx="3777388" cy="2974693"/>
          </a:xfrm>
          <a:custGeom>
            <a:avLst/>
            <a:gdLst/>
            <a:ahLst/>
            <a:cxnLst/>
            <a:rect r="r" b="b" t="t" l="l"/>
            <a:pathLst>
              <a:path h="2974693" w="3777388">
                <a:moveTo>
                  <a:pt x="0" y="0"/>
                </a:moveTo>
                <a:lnTo>
                  <a:pt x="3777388" y="0"/>
                </a:lnTo>
                <a:lnTo>
                  <a:pt x="3777388" y="2974693"/>
                </a:lnTo>
                <a:lnTo>
                  <a:pt x="0" y="2974693"/>
                </a:lnTo>
                <a:lnTo>
                  <a:pt x="0" y="0"/>
                </a:lnTo>
                <a:close/>
              </a:path>
            </a:pathLst>
          </a:custGeom>
          <a:blipFill>
            <a:blip r:embed="rId4"/>
            <a:stretch>
              <a:fillRect l="0" t="0" r="0" b="0"/>
            </a:stretch>
          </a:blipFill>
        </p:spPr>
      </p:sp>
      <p:sp>
        <p:nvSpPr>
          <p:cNvPr name="TextBox 16" id="16"/>
          <p:cNvSpPr txBox="true"/>
          <p:nvPr/>
        </p:nvSpPr>
        <p:spPr>
          <a:xfrm rot="0">
            <a:off x="2153147" y="602622"/>
            <a:ext cx="13981707" cy="1028400"/>
          </a:xfrm>
          <a:prstGeom prst="rect">
            <a:avLst/>
          </a:prstGeom>
        </p:spPr>
        <p:txBody>
          <a:bodyPr anchor="t" rtlCol="false" tIns="0" lIns="0" bIns="0" rIns="0">
            <a:spAutoFit/>
          </a:bodyPr>
          <a:lstStyle/>
          <a:p>
            <a:pPr algn="ctr">
              <a:lnSpc>
                <a:spcPts val="7417"/>
              </a:lnSpc>
            </a:pPr>
            <a:r>
              <a:rPr lang="en-US" sz="8242" spc="-288">
                <a:solidFill>
                  <a:srgbClr val="FFFFFF"/>
                </a:solidFill>
                <a:latin typeface="Dream Avenue"/>
                <a:ea typeface="Dream Avenue"/>
                <a:cs typeface="Dream Avenue"/>
                <a:sym typeface="Dream Avenue"/>
              </a:rPr>
              <a:t>РЕАЛІЗАЦІЯ КОРПУСУ</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07</a:t>
            </a:r>
          </a:p>
        </p:txBody>
      </p:sp>
      <p:sp>
        <p:nvSpPr>
          <p:cNvPr name="AutoShape 3" id="3"/>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1275010" y="1896424"/>
            <a:ext cx="6575031" cy="5284681"/>
          </a:xfrm>
          <a:custGeom>
            <a:avLst/>
            <a:gdLst/>
            <a:ahLst/>
            <a:cxnLst/>
            <a:rect r="r" b="b" t="t" l="l"/>
            <a:pathLst>
              <a:path h="5284681" w="6575031">
                <a:moveTo>
                  <a:pt x="0" y="0"/>
                </a:moveTo>
                <a:lnTo>
                  <a:pt x="6575030" y="0"/>
                </a:lnTo>
                <a:lnTo>
                  <a:pt x="6575030" y="5284681"/>
                </a:lnTo>
                <a:lnTo>
                  <a:pt x="0" y="5284681"/>
                </a:lnTo>
                <a:lnTo>
                  <a:pt x="0" y="0"/>
                </a:lnTo>
                <a:close/>
              </a:path>
            </a:pathLst>
          </a:custGeom>
          <a:blipFill>
            <a:blip r:embed="rId2"/>
            <a:stretch>
              <a:fillRect l="0" t="0" r="0" b="0"/>
            </a:stretch>
          </a:blipFill>
        </p:spPr>
      </p:sp>
      <p:grpSp>
        <p:nvGrpSpPr>
          <p:cNvPr name="Group 5" id="5"/>
          <p:cNvGrpSpPr/>
          <p:nvPr/>
        </p:nvGrpSpPr>
        <p:grpSpPr>
          <a:xfrm rot="0">
            <a:off x="3278927" y="7724030"/>
            <a:ext cx="2567197" cy="945489"/>
            <a:chOff x="0" y="0"/>
            <a:chExt cx="1599111" cy="588947"/>
          </a:xfrm>
        </p:grpSpPr>
        <p:sp>
          <p:nvSpPr>
            <p:cNvPr name="Freeform 6" id="6"/>
            <p:cNvSpPr/>
            <p:nvPr/>
          </p:nvSpPr>
          <p:spPr>
            <a:xfrm flipH="false" flipV="false" rot="0">
              <a:off x="0" y="0"/>
              <a:ext cx="1599111" cy="588947"/>
            </a:xfrm>
            <a:custGeom>
              <a:avLst/>
              <a:gdLst/>
              <a:ahLst/>
              <a:cxnLst/>
              <a:rect r="r" b="b" t="t" l="l"/>
              <a:pathLst>
                <a:path h="588947" w="1599111">
                  <a:moveTo>
                    <a:pt x="1395911" y="0"/>
                  </a:moveTo>
                  <a:cubicBezTo>
                    <a:pt x="1508135" y="0"/>
                    <a:pt x="1599111" y="131840"/>
                    <a:pt x="1599111" y="294473"/>
                  </a:cubicBezTo>
                  <a:cubicBezTo>
                    <a:pt x="1599111" y="457107"/>
                    <a:pt x="1508135" y="588947"/>
                    <a:pt x="1395911" y="588947"/>
                  </a:cubicBezTo>
                  <a:lnTo>
                    <a:pt x="203200" y="588947"/>
                  </a:lnTo>
                  <a:cubicBezTo>
                    <a:pt x="90976" y="588947"/>
                    <a:pt x="0" y="457107"/>
                    <a:pt x="0" y="294473"/>
                  </a:cubicBezTo>
                  <a:cubicBezTo>
                    <a:pt x="0" y="131840"/>
                    <a:pt x="90976" y="0"/>
                    <a:pt x="203200" y="0"/>
                  </a:cubicBezTo>
                  <a:close/>
                </a:path>
              </a:pathLst>
            </a:custGeom>
            <a:solidFill>
              <a:srgbClr val="5CB6F9"/>
            </a:solidFill>
          </p:spPr>
        </p:sp>
        <p:sp>
          <p:nvSpPr>
            <p:cNvPr name="TextBox 7" id="7"/>
            <p:cNvSpPr txBox="true"/>
            <p:nvPr/>
          </p:nvSpPr>
          <p:spPr>
            <a:xfrm>
              <a:off x="0" y="-47625"/>
              <a:ext cx="1599111" cy="636572"/>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Інтерфейс користувача</a:t>
              </a:r>
            </a:p>
          </p:txBody>
        </p:sp>
      </p:grpSp>
      <p:sp>
        <p:nvSpPr>
          <p:cNvPr name="Freeform 8" id="8"/>
          <p:cNvSpPr/>
          <p:nvPr/>
        </p:nvSpPr>
        <p:spPr>
          <a:xfrm flipH="false" flipV="false" rot="0">
            <a:off x="9392723" y="1896424"/>
            <a:ext cx="6710706" cy="5284681"/>
          </a:xfrm>
          <a:custGeom>
            <a:avLst/>
            <a:gdLst/>
            <a:ahLst/>
            <a:cxnLst/>
            <a:rect r="r" b="b" t="t" l="l"/>
            <a:pathLst>
              <a:path h="5284681" w="6710706">
                <a:moveTo>
                  <a:pt x="0" y="0"/>
                </a:moveTo>
                <a:lnTo>
                  <a:pt x="6710706" y="0"/>
                </a:lnTo>
                <a:lnTo>
                  <a:pt x="6710706" y="5284681"/>
                </a:lnTo>
                <a:lnTo>
                  <a:pt x="0" y="5284681"/>
                </a:lnTo>
                <a:lnTo>
                  <a:pt x="0" y="0"/>
                </a:lnTo>
                <a:close/>
              </a:path>
            </a:pathLst>
          </a:custGeom>
          <a:blipFill>
            <a:blip r:embed="rId3"/>
            <a:stretch>
              <a:fillRect l="0" t="0" r="0" b="0"/>
            </a:stretch>
          </a:blipFill>
        </p:spPr>
      </p:sp>
      <p:sp>
        <p:nvSpPr>
          <p:cNvPr name="TextBox 9" id="9"/>
          <p:cNvSpPr txBox="true"/>
          <p:nvPr/>
        </p:nvSpPr>
        <p:spPr>
          <a:xfrm rot="0">
            <a:off x="2184571" y="271336"/>
            <a:ext cx="13918858" cy="1079748"/>
          </a:xfrm>
          <a:prstGeom prst="rect">
            <a:avLst/>
          </a:prstGeom>
        </p:spPr>
        <p:txBody>
          <a:bodyPr anchor="t" rtlCol="false" tIns="0" lIns="0" bIns="0" rIns="0">
            <a:spAutoFit/>
          </a:bodyPr>
          <a:lstStyle/>
          <a:p>
            <a:pPr algn="ctr">
              <a:lnSpc>
                <a:spcPts val="8736"/>
              </a:lnSpc>
            </a:pPr>
            <a:r>
              <a:rPr lang="en-US" sz="6240">
                <a:solidFill>
                  <a:srgbClr val="FFFFFF"/>
                </a:solidFill>
                <a:latin typeface="Dream Avenue"/>
                <a:ea typeface="Dream Avenue"/>
                <a:cs typeface="Dream Avenue"/>
                <a:sym typeface="Dream Avenue"/>
              </a:rPr>
              <a:t>СИСТЕМА ВІЗУАЛІЗАЦІЇ ПОВОРОТІВ</a:t>
            </a:r>
          </a:p>
        </p:txBody>
      </p:sp>
      <p:grpSp>
        <p:nvGrpSpPr>
          <p:cNvPr name="Group 10" id="10"/>
          <p:cNvGrpSpPr/>
          <p:nvPr/>
        </p:nvGrpSpPr>
        <p:grpSpPr>
          <a:xfrm rot="0">
            <a:off x="10667593" y="7822188"/>
            <a:ext cx="4160964" cy="945489"/>
            <a:chOff x="0" y="0"/>
            <a:chExt cx="2591872" cy="588947"/>
          </a:xfrm>
        </p:grpSpPr>
        <p:sp>
          <p:nvSpPr>
            <p:cNvPr name="Freeform 11" id="11"/>
            <p:cNvSpPr/>
            <p:nvPr/>
          </p:nvSpPr>
          <p:spPr>
            <a:xfrm flipH="false" flipV="false" rot="0">
              <a:off x="0" y="0"/>
              <a:ext cx="2591872" cy="588947"/>
            </a:xfrm>
            <a:custGeom>
              <a:avLst/>
              <a:gdLst/>
              <a:ahLst/>
              <a:cxnLst/>
              <a:rect r="r" b="b" t="t" l="l"/>
              <a:pathLst>
                <a:path h="588947" w="2591872">
                  <a:moveTo>
                    <a:pt x="2388672" y="0"/>
                  </a:moveTo>
                  <a:cubicBezTo>
                    <a:pt x="2500896" y="0"/>
                    <a:pt x="2591872" y="131840"/>
                    <a:pt x="2591872" y="294473"/>
                  </a:cubicBezTo>
                  <a:cubicBezTo>
                    <a:pt x="2591872" y="457107"/>
                    <a:pt x="2500896" y="588947"/>
                    <a:pt x="2388672" y="588947"/>
                  </a:cubicBezTo>
                  <a:lnTo>
                    <a:pt x="203200" y="588947"/>
                  </a:lnTo>
                  <a:cubicBezTo>
                    <a:pt x="90976" y="588947"/>
                    <a:pt x="0" y="457107"/>
                    <a:pt x="0" y="294473"/>
                  </a:cubicBezTo>
                  <a:cubicBezTo>
                    <a:pt x="0" y="131840"/>
                    <a:pt x="90976" y="0"/>
                    <a:pt x="203200" y="0"/>
                  </a:cubicBezTo>
                  <a:close/>
                </a:path>
              </a:pathLst>
            </a:custGeom>
            <a:solidFill>
              <a:srgbClr val="5CB6F9"/>
            </a:solidFill>
          </p:spPr>
        </p:sp>
        <p:sp>
          <p:nvSpPr>
            <p:cNvPr name="TextBox 12" id="12"/>
            <p:cNvSpPr txBox="true"/>
            <p:nvPr/>
          </p:nvSpPr>
          <p:spPr>
            <a:xfrm>
              <a:off x="0" y="-47625"/>
              <a:ext cx="2591872" cy="636572"/>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Інтерфейс користувача в динаміці</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08</a:t>
            </a:r>
          </a:p>
        </p:txBody>
      </p:sp>
      <p:sp>
        <p:nvSpPr>
          <p:cNvPr name="AutoShape 3" id="3"/>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841389" y="1711539"/>
            <a:ext cx="7242809" cy="1709218"/>
          </a:xfrm>
          <a:custGeom>
            <a:avLst/>
            <a:gdLst/>
            <a:ahLst/>
            <a:cxnLst/>
            <a:rect r="r" b="b" t="t" l="l"/>
            <a:pathLst>
              <a:path h="1709218" w="7242809">
                <a:moveTo>
                  <a:pt x="0" y="0"/>
                </a:moveTo>
                <a:lnTo>
                  <a:pt x="7242809" y="0"/>
                </a:lnTo>
                <a:lnTo>
                  <a:pt x="7242809" y="1709217"/>
                </a:lnTo>
                <a:lnTo>
                  <a:pt x="0" y="1709217"/>
                </a:lnTo>
                <a:lnTo>
                  <a:pt x="0" y="0"/>
                </a:lnTo>
                <a:close/>
              </a:path>
            </a:pathLst>
          </a:custGeom>
          <a:blipFill>
            <a:blip r:embed="rId2"/>
            <a:stretch>
              <a:fillRect l="0" t="0" r="0" b="0"/>
            </a:stretch>
          </a:blipFill>
        </p:spPr>
      </p:sp>
      <p:grpSp>
        <p:nvGrpSpPr>
          <p:cNvPr name="Group 5" id="5"/>
          <p:cNvGrpSpPr/>
          <p:nvPr/>
        </p:nvGrpSpPr>
        <p:grpSpPr>
          <a:xfrm rot="0">
            <a:off x="2063558" y="3639831"/>
            <a:ext cx="4798471" cy="652430"/>
            <a:chOff x="0" y="0"/>
            <a:chExt cx="2988976" cy="406400"/>
          </a:xfrm>
        </p:grpSpPr>
        <p:sp>
          <p:nvSpPr>
            <p:cNvPr name="Freeform 6" id="6"/>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7" id="7"/>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Процес калібрування </a:t>
              </a:r>
            </a:p>
          </p:txBody>
        </p:sp>
      </p:grpSp>
      <p:sp>
        <p:nvSpPr>
          <p:cNvPr name="Freeform 8" id="8"/>
          <p:cNvSpPr/>
          <p:nvPr/>
        </p:nvSpPr>
        <p:spPr>
          <a:xfrm flipH="false" flipV="false" rot="0">
            <a:off x="841389" y="4511337"/>
            <a:ext cx="7242809" cy="3544371"/>
          </a:xfrm>
          <a:custGeom>
            <a:avLst/>
            <a:gdLst/>
            <a:ahLst/>
            <a:cxnLst/>
            <a:rect r="r" b="b" t="t" l="l"/>
            <a:pathLst>
              <a:path h="3544371" w="7242809">
                <a:moveTo>
                  <a:pt x="0" y="0"/>
                </a:moveTo>
                <a:lnTo>
                  <a:pt x="7242809" y="0"/>
                </a:lnTo>
                <a:lnTo>
                  <a:pt x="7242809" y="3544371"/>
                </a:lnTo>
                <a:lnTo>
                  <a:pt x="0" y="3544371"/>
                </a:lnTo>
                <a:lnTo>
                  <a:pt x="0" y="0"/>
                </a:lnTo>
                <a:close/>
              </a:path>
            </a:pathLst>
          </a:custGeom>
          <a:blipFill>
            <a:blip r:embed="rId3"/>
            <a:stretch>
              <a:fillRect l="0" t="0" r="-5131" b="0"/>
            </a:stretch>
          </a:blipFill>
        </p:spPr>
      </p:sp>
      <p:grpSp>
        <p:nvGrpSpPr>
          <p:cNvPr name="Group 9" id="9"/>
          <p:cNvGrpSpPr/>
          <p:nvPr/>
        </p:nvGrpSpPr>
        <p:grpSpPr>
          <a:xfrm rot="0">
            <a:off x="2063558" y="8274783"/>
            <a:ext cx="4798471" cy="652430"/>
            <a:chOff x="0" y="0"/>
            <a:chExt cx="2988976" cy="406400"/>
          </a:xfrm>
        </p:grpSpPr>
        <p:sp>
          <p:nvSpPr>
            <p:cNvPr name="Freeform 10" id="10"/>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1" id="11"/>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Процес передавання кутів </a:t>
              </a:r>
            </a:p>
          </p:txBody>
        </p:sp>
      </p:grpSp>
      <p:sp>
        <p:nvSpPr>
          <p:cNvPr name="Freeform 12" id="12"/>
          <p:cNvSpPr/>
          <p:nvPr/>
        </p:nvSpPr>
        <p:spPr>
          <a:xfrm flipH="false" flipV="false" rot="0">
            <a:off x="10427602" y="1777938"/>
            <a:ext cx="5559916" cy="6315870"/>
          </a:xfrm>
          <a:custGeom>
            <a:avLst/>
            <a:gdLst/>
            <a:ahLst/>
            <a:cxnLst/>
            <a:rect r="r" b="b" t="t" l="l"/>
            <a:pathLst>
              <a:path h="6315870" w="5559916">
                <a:moveTo>
                  <a:pt x="0" y="0"/>
                </a:moveTo>
                <a:lnTo>
                  <a:pt x="5559916" y="0"/>
                </a:lnTo>
                <a:lnTo>
                  <a:pt x="5559916" y="6315870"/>
                </a:lnTo>
                <a:lnTo>
                  <a:pt x="0" y="6315870"/>
                </a:lnTo>
                <a:lnTo>
                  <a:pt x="0" y="0"/>
                </a:lnTo>
                <a:close/>
              </a:path>
            </a:pathLst>
          </a:custGeom>
          <a:blipFill>
            <a:blip r:embed="rId4"/>
            <a:stretch>
              <a:fillRect l="0" t="0" r="0" b="0"/>
            </a:stretch>
          </a:blipFill>
        </p:spPr>
      </p:sp>
      <p:sp>
        <p:nvSpPr>
          <p:cNvPr name="TextBox 13" id="13"/>
          <p:cNvSpPr txBox="true"/>
          <p:nvPr/>
        </p:nvSpPr>
        <p:spPr>
          <a:xfrm rot="0">
            <a:off x="2184571" y="271336"/>
            <a:ext cx="13918858" cy="1079748"/>
          </a:xfrm>
          <a:prstGeom prst="rect">
            <a:avLst/>
          </a:prstGeom>
        </p:spPr>
        <p:txBody>
          <a:bodyPr anchor="t" rtlCol="false" tIns="0" lIns="0" bIns="0" rIns="0">
            <a:spAutoFit/>
          </a:bodyPr>
          <a:lstStyle/>
          <a:p>
            <a:pPr algn="ctr">
              <a:lnSpc>
                <a:spcPts val="8736"/>
              </a:lnSpc>
            </a:pPr>
            <a:r>
              <a:rPr lang="en-US" sz="6240">
                <a:solidFill>
                  <a:srgbClr val="FFFFFF"/>
                </a:solidFill>
                <a:latin typeface="Dream Avenue"/>
                <a:ea typeface="Dream Avenue"/>
                <a:cs typeface="Dream Avenue"/>
                <a:sym typeface="Dream Avenue"/>
              </a:rPr>
              <a:t>СИСТЕМА ПОШУКУ КУТІВ</a:t>
            </a:r>
          </a:p>
        </p:txBody>
      </p:sp>
      <p:grpSp>
        <p:nvGrpSpPr>
          <p:cNvPr name="Group 14" id="14"/>
          <p:cNvGrpSpPr/>
          <p:nvPr/>
        </p:nvGrpSpPr>
        <p:grpSpPr>
          <a:xfrm rot="0">
            <a:off x="10924235" y="8274783"/>
            <a:ext cx="4798471" cy="652430"/>
            <a:chOff x="0" y="0"/>
            <a:chExt cx="2988976" cy="406400"/>
          </a:xfrm>
        </p:grpSpPr>
        <p:sp>
          <p:nvSpPr>
            <p:cNvPr name="Freeform 15" id="15"/>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6" id="16"/>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Алгоритм пошуку кутів</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E43"/>
        </a:solidFill>
      </p:bgPr>
    </p:bg>
    <p:spTree>
      <p:nvGrpSpPr>
        <p:cNvPr id="1" name=""/>
        <p:cNvGrpSpPr/>
        <p:nvPr/>
      </p:nvGrpSpPr>
      <p:grpSpPr>
        <a:xfrm>
          <a:off x="0" y="0"/>
          <a:ext cx="0" cy="0"/>
          <a:chOff x="0" y="0"/>
          <a:chExt cx="0" cy="0"/>
        </a:xfrm>
      </p:grpSpPr>
      <p:sp>
        <p:nvSpPr>
          <p:cNvPr name="TextBox 2" id="2"/>
          <p:cNvSpPr txBox="true"/>
          <p:nvPr/>
        </p:nvSpPr>
        <p:spPr>
          <a:xfrm rot="0">
            <a:off x="11623245" y="9064273"/>
            <a:ext cx="5636055" cy="349250"/>
          </a:xfrm>
          <a:prstGeom prst="rect">
            <a:avLst/>
          </a:prstGeom>
        </p:spPr>
        <p:txBody>
          <a:bodyPr anchor="t" rtlCol="false" tIns="0" lIns="0" bIns="0" rIns="0">
            <a:spAutoFit/>
          </a:bodyPr>
          <a:lstStyle/>
          <a:p>
            <a:pPr algn="r">
              <a:lnSpc>
                <a:spcPts val="2800"/>
              </a:lnSpc>
            </a:pPr>
            <a:r>
              <a:rPr lang="en-US" sz="2000">
                <a:solidFill>
                  <a:srgbClr val="FFFFFF"/>
                </a:solidFill>
                <a:latin typeface="DM Sans"/>
                <a:ea typeface="DM Sans"/>
                <a:cs typeface="DM Sans"/>
                <a:sym typeface="DM Sans"/>
              </a:rPr>
              <a:t> PAGE / 9</a:t>
            </a:r>
          </a:p>
        </p:txBody>
      </p:sp>
      <p:sp>
        <p:nvSpPr>
          <p:cNvPr name="AutoShape 3" id="3"/>
          <p:cNvSpPr/>
          <p:nvPr/>
        </p:nvSpPr>
        <p:spPr>
          <a:xfrm>
            <a:off x="1028700" y="9413523"/>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274948" y="1795945"/>
            <a:ext cx="6155011" cy="4616258"/>
          </a:xfrm>
          <a:custGeom>
            <a:avLst/>
            <a:gdLst/>
            <a:ahLst/>
            <a:cxnLst/>
            <a:rect r="r" b="b" t="t" l="l"/>
            <a:pathLst>
              <a:path h="4616258" w="6155011">
                <a:moveTo>
                  <a:pt x="0" y="0"/>
                </a:moveTo>
                <a:lnTo>
                  <a:pt x="6155011" y="0"/>
                </a:lnTo>
                <a:lnTo>
                  <a:pt x="6155011" y="4616258"/>
                </a:lnTo>
                <a:lnTo>
                  <a:pt x="0" y="4616258"/>
                </a:lnTo>
                <a:lnTo>
                  <a:pt x="0" y="0"/>
                </a:lnTo>
                <a:close/>
              </a:path>
            </a:pathLst>
          </a:custGeom>
          <a:blipFill>
            <a:blip r:embed="rId2"/>
            <a:stretch>
              <a:fillRect l="0" t="0" r="0" b="0"/>
            </a:stretch>
          </a:blipFill>
        </p:spPr>
      </p:sp>
      <p:grpSp>
        <p:nvGrpSpPr>
          <p:cNvPr name="Group 5" id="5"/>
          <p:cNvGrpSpPr/>
          <p:nvPr/>
        </p:nvGrpSpPr>
        <p:grpSpPr>
          <a:xfrm rot="0">
            <a:off x="953218" y="6888453"/>
            <a:ext cx="4798471" cy="652430"/>
            <a:chOff x="0" y="0"/>
            <a:chExt cx="2988976" cy="406400"/>
          </a:xfrm>
        </p:grpSpPr>
        <p:sp>
          <p:nvSpPr>
            <p:cNvPr name="Freeform 6" id="6"/>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7" id="7"/>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ОДГ  при нульовому значенні</a:t>
              </a:r>
            </a:p>
          </p:txBody>
        </p:sp>
      </p:grpSp>
      <p:sp>
        <p:nvSpPr>
          <p:cNvPr name="Freeform 8" id="8"/>
          <p:cNvSpPr/>
          <p:nvPr/>
        </p:nvSpPr>
        <p:spPr>
          <a:xfrm flipH="false" flipV="false" rot="0">
            <a:off x="6618501" y="1795945"/>
            <a:ext cx="5384664" cy="4616258"/>
          </a:xfrm>
          <a:custGeom>
            <a:avLst/>
            <a:gdLst/>
            <a:ahLst/>
            <a:cxnLst/>
            <a:rect r="r" b="b" t="t" l="l"/>
            <a:pathLst>
              <a:path h="4616258" w="5384664">
                <a:moveTo>
                  <a:pt x="0" y="0"/>
                </a:moveTo>
                <a:lnTo>
                  <a:pt x="5384663" y="0"/>
                </a:lnTo>
                <a:lnTo>
                  <a:pt x="5384663" y="4616258"/>
                </a:lnTo>
                <a:lnTo>
                  <a:pt x="0" y="4616258"/>
                </a:lnTo>
                <a:lnTo>
                  <a:pt x="0" y="0"/>
                </a:lnTo>
                <a:close/>
              </a:path>
            </a:pathLst>
          </a:custGeom>
          <a:blipFill>
            <a:blip r:embed="rId3"/>
            <a:stretch>
              <a:fillRect l="-7980" t="-6649" r="-8351" b="-9374"/>
            </a:stretch>
          </a:blipFill>
        </p:spPr>
      </p:sp>
      <p:grpSp>
        <p:nvGrpSpPr>
          <p:cNvPr name="Group 9" id="9"/>
          <p:cNvGrpSpPr/>
          <p:nvPr/>
        </p:nvGrpSpPr>
        <p:grpSpPr>
          <a:xfrm rot="0">
            <a:off x="6911597" y="6888453"/>
            <a:ext cx="4798471" cy="652430"/>
            <a:chOff x="0" y="0"/>
            <a:chExt cx="2988976" cy="406400"/>
          </a:xfrm>
        </p:grpSpPr>
        <p:sp>
          <p:nvSpPr>
            <p:cNvPr name="Freeform 10" id="10"/>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1" id="11"/>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Поворот навколо осі Y</a:t>
              </a:r>
            </a:p>
          </p:txBody>
        </p:sp>
      </p:grpSp>
      <p:sp>
        <p:nvSpPr>
          <p:cNvPr name="Freeform 12" id="12"/>
          <p:cNvSpPr/>
          <p:nvPr/>
        </p:nvSpPr>
        <p:spPr>
          <a:xfrm flipH="false" flipV="false" rot="0">
            <a:off x="12191706" y="1795945"/>
            <a:ext cx="6018491" cy="4616258"/>
          </a:xfrm>
          <a:custGeom>
            <a:avLst/>
            <a:gdLst/>
            <a:ahLst/>
            <a:cxnLst/>
            <a:rect r="r" b="b" t="t" l="l"/>
            <a:pathLst>
              <a:path h="4616258" w="6018491">
                <a:moveTo>
                  <a:pt x="0" y="0"/>
                </a:moveTo>
                <a:lnTo>
                  <a:pt x="6018491" y="0"/>
                </a:lnTo>
                <a:lnTo>
                  <a:pt x="6018491" y="4616258"/>
                </a:lnTo>
                <a:lnTo>
                  <a:pt x="0" y="4616258"/>
                </a:lnTo>
                <a:lnTo>
                  <a:pt x="0" y="0"/>
                </a:lnTo>
                <a:close/>
              </a:path>
            </a:pathLst>
          </a:custGeom>
          <a:blipFill>
            <a:blip r:embed="rId4"/>
            <a:stretch>
              <a:fillRect l="-1086" t="0" r="-1086" b="0"/>
            </a:stretch>
          </a:blipFill>
        </p:spPr>
      </p:sp>
      <p:sp>
        <p:nvSpPr>
          <p:cNvPr name="TextBox 13" id="13"/>
          <p:cNvSpPr txBox="true"/>
          <p:nvPr/>
        </p:nvSpPr>
        <p:spPr>
          <a:xfrm rot="0">
            <a:off x="1909284" y="242358"/>
            <a:ext cx="14092723" cy="1079748"/>
          </a:xfrm>
          <a:prstGeom prst="rect">
            <a:avLst/>
          </a:prstGeom>
        </p:spPr>
        <p:txBody>
          <a:bodyPr anchor="t" rtlCol="false" tIns="0" lIns="0" bIns="0" rIns="0">
            <a:spAutoFit/>
          </a:bodyPr>
          <a:lstStyle/>
          <a:p>
            <a:pPr algn="ctr">
              <a:lnSpc>
                <a:spcPts val="8736"/>
              </a:lnSpc>
            </a:pPr>
            <a:r>
              <a:rPr lang="en-US" sz="6240">
                <a:solidFill>
                  <a:srgbClr val="FFFFFF"/>
                </a:solidFill>
                <a:latin typeface="Dream Avenue"/>
                <a:ea typeface="Dream Avenue"/>
                <a:cs typeface="Dream Avenue"/>
                <a:sym typeface="Dream Avenue"/>
              </a:rPr>
              <a:t> ТЕСТУВАННЯ СИСТЕМИ </a:t>
            </a:r>
          </a:p>
        </p:txBody>
      </p:sp>
      <p:grpSp>
        <p:nvGrpSpPr>
          <p:cNvPr name="Group 14" id="14"/>
          <p:cNvGrpSpPr/>
          <p:nvPr/>
        </p:nvGrpSpPr>
        <p:grpSpPr>
          <a:xfrm rot="0">
            <a:off x="12801716" y="6888453"/>
            <a:ext cx="4798471" cy="652430"/>
            <a:chOff x="0" y="0"/>
            <a:chExt cx="2988976" cy="406400"/>
          </a:xfrm>
        </p:grpSpPr>
        <p:sp>
          <p:nvSpPr>
            <p:cNvPr name="Freeform 15" id="15"/>
            <p:cNvSpPr/>
            <p:nvPr/>
          </p:nvSpPr>
          <p:spPr>
            <a:xfrm flipH="false" flipV="false" rot="0">
              <a:off x="0" y="0"/>
              <a:ext cx="2988976" cy="406400"/>
            </a:xfrm>
            <a:custGeom>
              <a:avLst/>
              <a:gdLst/>
              <a:ahLst/>
              <a:cxnLst/>
              <a:rect r="r" b="b" t="t" l="l"/>
              <a:pathLst>
                <a:path h="406400" w="2988976">
                  <a:moveTo>
                    <a:pt x="2785776" y="0"/>
                  </a:moveTo>
                  <a:cubicBezTo>
                    <a:pt x="2898000" y="0"/>
                    <a:pt x="2988976" y="90976"/>
                    <a:pt x="2988976" y="203200"/>
                  </a:cubicBezTo>
                  <a:cubicBezTo>
                    <a:pt x="2988976" y="315424"/>
                    <a:pt x="2898000" y="406400"/>
                    <a:pt x="2785776" y="406400"/>
                  </a:cubicBezTo>
                  <a:lnTo>
                    <a:pt x="203200" y="406400"/>
                  </a:lnTo>
                  <a:cubicBezTo>
                    <a:pt x="90976" y="406400"/>
                    <a:pt x="0" y="315424"/>
                    <a:pt x="0" y="203200"/>
                  </a:cubicBezTo>
                  <a:cubicBezTo>
                    <a:pt x="0" y="90976"/>
                    <a:pt x="90976" y="0"/>
                    <a:pt x="203200" y="0"/>
                  </a:cubicBezTo>
                  <a:close/>
                </a:path>
              </a:pathLst>
            </a:custGeom>
            <a:solidFill>
              <a:srgbClr val="5CB6F9"/>
            </a:solidFill>
          </p:spPr>
        </p:sp>
        <p:sp>
          <p:nvSpPr>
            <p:cNvPr name="TextBox 16" id="16"/>
            <p:cNvSpPr txBox="true"/>
            <p:nvPr/>
          </p:nvSpPr>
          <p:spPr>
            <a:xfrm>
              <a:off x="0" y="-47625"/>
              <a:ext cx="2988976" cy="454025"/>
            </a:xfrm>
            <a:prstGeom prst="rect">
              <a:avLst/>
            </a:prstGeom>
          </p:spPr>
          <p:txBody>
            <a:bodyPr anchor="ctr" rtlCol="false" tIns="50800" lIns="50800" bIns="50800" rIns="50800"/>
            <a:lstStyle/>
            <a:p>
              <a:pPr algn="ctr">
                <a:lnSpc>
                  <a:spcPts val="3359"/>
                </a:lnSpc>
              </a:pPr>
              <a:r>
                <a:rPr lang="en-US" sz="2399">
                  <a:solidFill>
                    <a:srgbClr val="FFFFFF"/>
                  </a:solidFill>
                  <a:latin typeface="DM Sans"/>
                  <a:ea typeface="DM Sans"/>
                  <a:cs typeface="DM Sans"/>
                  <a:sym typeface="DM Sans"/>
                </a:rPr>
                <a:t>Поворот навколо осі X</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DAGqWEfkbg0</dc:identifier>
  <dcterms:modified xsi:type="dcterms:W3CDTF">2011-08-01T06:04:30Z</dcterms:modified>
  <cp:revision>1</cp:revision>
  <dc:title>Dark Blue and Navy Simple Remote Work Presentation, копия</dc:title>
</cp:coreProperties>
</file>